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8"/>
  </p:handoutMasterIdLst>
  <p:sldIdLst>
    <p:sldId id="259" r:id="rId3"/>
    <p:sldId id="369" r:id="rId5"/>
    <p:sldId id="777" r:id="rId6"/>
    <p:sldId id="506" r:id="rId7"/>
    <p:sldId id="490" r:id="rId8"/>
    <p:sldId id="576" r:id="rId9"/>
    <p:sldId id="577" r:id="rId10"/>
    <p:sldId id="578" r:id="rId11"/>
    <p:sldId id="512" r:id="rId12"/>
    <p:sldId id="514" r:id="rId13"/>
    <p:sldId id="510" r:id="rId14"/>
    <p:sldId id="667" r:id="rId15"/>
    <p:sldId id="666" r:id="rId16"/>
    <p:sldId id="593" r:id="rId17"/>
    <p:sldId id="594" r:id="rId18"/>
    <p:sldId id="492" r:id="rId19"/>
    <p:sldId id="580" r:id="rId20"/>
    <p:sldId id="516" r:id="rId21"/>
    <p:sldId id="518" r:id="rId22"/>
    <p:sldId id="520" r:id="rId23"/>
    <p:sldId id="494" r:id="rId24"/>
    <p:sldId id="496" r:id="rId25"/>
    <p:sldId id="676" r:id="rId26"/>
    <p:sldId id="581" r:id="rId27"/>
    <p:sldId id="480" r:id="rId28"/>
    <p:sldId id="582" r:id="rId29"/>
    <p:sldId id="583" r:id="rId30"/>
    <p:sldId id="482" r:id="rId31"/>
    <p:sldId id="584" r:id="rId32"/>
    <p:sldId id="524" r:id="rId33"/>
    <p:sldId id="773" r:id="rId34"/>
    <p:sldId id="502" r:id="rId35"/>
    <p:sldId id="526" r:id="rId36"/>
    <p:sldId id="585" r:id="rId37"/>
    <p:sldId id="528" r:id="rId38"/>
    <p:sldId id="587" r:id="rId39"/>
    <p:sldId id="370" r:id="rId40"/>
    <p:sldId id="588" r:id="rId41"/>
    <p:sldId id="437" r:id="rId42"/>
    <p:sldId id="589" r:id="rId43"/>
    <p:sldId id="484" r:id="rId44"/>
    <p:sldId id="439" r:id="rId45"/>
    <p:sldId id="371" r:id="rId46"/>
    <p:sldId id="486" r:id="rId47"/>
    <p:sldId id="488" r:id="rId48"/>
    <p:sldId id="680" r:id="rId49"/>
    <p:sldId id="441" r:id="rId50"/>
    <p:sldId id="539" r:id="rId51"/>
    <p:sldId id="541" r:id="rId52"/>
    <p:sldId id="372" r:id="rId53"/>
    <p:sldId id="443" r:id="rId54"/>
    <p:sldId id="374" r:id="rId55"/>
    <p:sldId id="678" r:id="rId56"/>
    <p:sldId id="590" r:id="rId57"/>
    <p:sldId id="375" r:id="rId58"/>
    <p:sldId id="377" r:id="rId59"/>
    <p:sldId id="591" r:id="rId60"/>
    <p:sldId id="379" r:id="rId61"/>
    <p:sldId id="380" r:id="rId62"/>
    <p:sldId id="381" r:id="rId63"/>
    <p:sldId id="893" r:id="rId64"/>
    <p:sldId id="894" r:id="rId65"/>
    <p:sldId id="720" r:id="rId66"/>
    <p:sldId id="382" r:id="rId67"/>
    <p:sldId id="883" r:id="rId68"/>
    <p:sldId id="398" r:id="rId69"/>
    <p:sldId id="885" r:id="rId70"/>
    <p:sldId id="396" r:id="rId71"/>
    <p:sldId id="887" r:id="rId72"/>
    <p:sldId id="383" r:id="rId73"/>
    <p:sldId id="889" r:id="rId74"/>
    <p:sldId id="397" r:id="rId75"/>
    <p:sldId id="891" r:id="rId76"/>
    <p:sldId id="895" r:id="rId77"/>
    <p:sldId id="896" r:id="rId78"/>
    <p:sldId id="897" r:id="rId79"/>
    <p:sldId id="385" r:id="rId80"/>
    <p:sldId id="386" r:id="rId81"/>
    <p:sldId id="388" r:id="rId82"/>
    <p:sldId id="389" r:id="rId83"/>
    <p:sldId id="682" r:id="rId84"/>
    <p:sldId id="419" r:id="rId85"/>
    <p:sldId id="684" r:id="rId86"/>
    <p:sldId id="390" r:id="rId87"/>
    <p:sldId id="687" r:id="rId88"/>
    <p:sldId id="711" r:id="rId89"/>
    <p:sldId id="432" r:id="rId90"/>
    <p:sldId id="709" r:id="rId91"/>
    <p:sldId id="689" r:id="rId92"/>
    <p:sldId id="399" r:id="rId93"/>
    <p:sldId id="691" r:id="rId94"/>
    <p:sldId id="693" r:id="rId95"/>
    <p:sldId id="706" r:id="rId96"/>
    <p:sldId id="704" r:id="rId97"/>
    <p:sldId id="424" r:id="rId98"/>
    <p:sldId id="695" r:id="rId99"/>
    <p:sldId id="697" r:id="rId100"/>
    <p:sldId id="700" r:id="rId101"/>
    <p:sldId id="699" r:id="rId102"/>
    <p:sldId id="708" r:id="rId103"/>
    <p:sldId id="535" r:id="rId104"/>
    <p:sldId id="537" r:id="rId105"/>
    <p:sldId id="428" r:id="rId106"/>
    <p:sldId id="358" r:id="rId107"/>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4F0AFA"/>
    <a:srgbClr val="A1A1A1"/>
    <a:srgbClr val="0909FF"/>
    <a:srgbClr val="990000"/>
    <a:srgbClr val="F3F9FB"/>
    <a:srgbClr val="008000"/>
    <a:srgbClr val="5B0DF7"/>
    <a:srgbClr val="6C33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844"/>
    <p:restoredTop sz="94346"/>
  </p:normalViewPr>
  <p:slideViewPr>
    <p:cSldViewPr showGuides="1">
      <p:cViewPr varScale="1">
        <p:scale>
          <a:sx n="70" d="100"/>
          <a:sy n="70" d="100"/>
        </p:scale>
        <p:origin x="1374" y="72"/>
      </p:cViewPr>
      <p:guideLst>
        <p:guide orient="horz" pos="2213"/>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8.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ＤＦ中太楷書体" panose="02010609010101010101" charset="-128"/>
              <a:ea typeface="ＤＦ中太楷書体" panose="02010609010101010101" charset="-128"/>
              <a:cs typeface="ＤＦ中太楷書体" panose="02010609010101010101" charset="-128"/>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latin typeface="ＤＦ中太楷書体" panose="02010609010101010101" charset="-128"/>
                <a:ea typeface="ＤＦ中太楷書体" panose="02010609010101010101" charset="-128"/>
                <a:cs typeface="ＤＦ中太楷書体" panose="02010609010101010101" charset="-128"/>
              </a:rPr>
            </a:fld>
            <a:endParaRPr lang="en-US">
              <a:latin typeface="ＤＦ中太楷書体" panose="02010609010101010101" charset="-128"/>
              <a:ea typeface="ＤＦ中太楷書体" panose="02010609010101010101" charset="-128"/>
              <a:cs typeface="ＤＦ中太楷書体" panose="02010609010101010101" charset="-128"/>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ＤＦ中太楷書体" panose="02010609010101010101" charset="-128"/>
              <a:ea typeface="ＤＦ中太楷書体" panose="02010609010101010101" charset="-128"/>
              <a:cs typeface="ＤＦ中太楷書体" panose="02010609010101010101" charset="-128"/>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latin typeface="ＤＦ中太楷書体" panose="02010609010101010101" charset="-128"/>
                <a:ea typeface="ＤＦ中太楷書体" panose="02010609010101010101" charset="-128"/>
                <a:cs typeface="ＤＦ中太楷書体" panose="02010609010101010101" charset="-128"/>
              </a:rPr>
            </a:fld>
            <a:endParaRPr lang="en-US">
              <a:latin typeface="ＤＦ中太楷書体" panose="02010609010101010101" charset="-128"/>
              <a:ea typeface="ＤＦ中太楷書体" panose="02010609010101010101" charset="-128"/>
              <a:cs typeface="ＤＦ中太楷書体" panose="02010609010101010101" charset="-128"/>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ＤＦ中太楷書体" panose="02010609010101010101" charset="-128"/>
                <a:cs typeface="ＤＦ中太楷書体" panose="02010609010101010101"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ACD71B-D1AE-47BB-AED1-75E403FAFFFE}" type="datetimeFigureOut">
              <a:rPr kumimoji="0" lang="en-US" sz="1200" b="0" i="0" u="none" strike="noStrike" kern="1200" cap="none" spc="0" normalizeH="0" baseline="0" noProof="0">
                <a:ln>
                  <a:noFill/>
                </a:ln>
                <a:solidFill>
                  <a:schemeClr val="tx1"/>
                </a:solidFill>
                <a:effectLst/>
                <a:uLnTx/>
                <a:uFillTx/>
                <a:latin typeface="+mn-lt"/>
                <a:ea typeface="ＤＦ中太楷書体" panose="02010609010101010101" charset="-128"/>
                <a:cs typeface="ＤＦ中太楷書体" panose="02010609010101010101" charset="-128"/>
              </a:rPr>
            </a:fld>
            <a:endParaRPr kumimoji="0" lang="en-US" sz="1200" b="0" i="0" u="none" strike="noStrike" kern="1200" cap="none" spc="0" normalizeH="0" baseline="0" noProof="0" dirty="0">
              <a:ln>
                <a:noFill/>
              </a:ln>
              <a:solidFill>
                <a:schemeClr val="tx1"/>
              </a:solidFill>
              <a:effectLst/>
              <a:uLnTx/>
              <a:uFillTx/>
              <a:latin typeface="+mn-lt"/>
              <a:ea typeface="ＤＦ中太楷書体" panose="02010609010101010101" charset="-128"/>
              <a:cs typeface="ＤＦ中太楷書体" panose="02010609010101010101" charset="-128"/>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smtClean="0">
                <a:ln>
                  <a:noFill/>
                </a:ln>
                <a:solidFill>
                  <a:schemeClr val="tx1"/>
                </a:solidFill>
                <a:effectLst/>
                <a:uLnTx/>
                <a:uFillTx/>
                <a:latin typeface="+mn-lt"/>
                <a:ea typeface="+mn-ea"/>
                <a:cs typeface="+mn-cs"/>
              </a:rPr>
              <a:t>Fifth level</a:t>
            </a:r>
            <a:endParaRPr kumimoji="0" 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ＤＦ中太楷書体" panose="02010609010101010101" charset="-128"/>
                <a:cs typeface="ＤＦ中太楷書体" panose="02010609010101010101" charset="-128"/>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schemeClr val="tx1"/>
              </a:solidFill>
              <a:effectLst/>
              <a:uLnTx/>
              <a:uFillTx/>
              <a:latin typeface="+mn-lt"/>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027A6DD-22AE-4962-8A07-5F598E923C89}" type="slidenum">
              <a:rPr kumimoji="0" lang="en-US" sz="1200" b="0" i="0" u="none" strike="noStrike" kern="1200" cap="none" spc="0" normalizeH="0" baseline="0" noProof="0" smtClean="0">
                <a:ln>
                  <a:noFill/>
                </a:ln>
                <a:solidFill>
                  <a:schemeClr val="tx1"/>
                </a:solidFill>
                <a:effectLst/>
                <a:uLnTx/>
                <a:uFillTx/>
                <a:latin typeface="Calibri" panose="020F0502020204030204" pitchFamily="34" charset="0"/>
                <a:ea typeface="ＤＦ中太楷書体" panose="02010609010101010101" charset="-128"/>
                <a:cs typeface="ＤＦ中太楷書体" panose="02010609010101010101" charset="-128"/>
              </a:rPr>
            </a:fld>
            <a:endParaRPr kumimoji="0" lang="en-US" sz="1200" b="0" i="0" u="none" strike="noStrike" kern="1200" cap="none" spc="0" normalizeH="0" baseline="0" noProof="0" smtClean="0">
              <a:ln>
                <a:noFill/>
              </a:ln>
              <a:solidFill>
                <a:schemeClr val="tx1"/>
              </a:solidFill>
              <a:effectLst/>
              <a:uLnTx/>
              <a:uFillTx/>
              <a:latin typeface="Calibri" panose="020F0502020204030204" pitchFamily="34" charset="0"/>
              <a:ea typeface="ＤＦ中太楷書体" panose="02010609010101010101" charset="-128"/>
              <a:cs typeface="ＤＦ中太楷書体" panose="02010609010101010101" charset="-128"/>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ＤＦ中太楷書体" panose="02010609010101010101" charset="-128"/>
        <a:cs typeface="ＤＦ中太楷書体" panose="02010609010101010101" charset="-128"/>
      </a:defRPr>
    </a:lvl1pPr>
    <a:lvl2pPr marL="457200" algn="l" rtl="0" eaLnBrk="0" fontAlgn="base" hangingPunct="0">
      <a:spcBef>
        <a:spcPct val="30000"/>
      </a:spcBef>
      <a:spcAft>
        <a:spcPct val="0"/>
      </a:spcAft>
      <a:defRPr sz="1200" kern="1200">
        <a:solidFill>
          <a:schemeClr val="tx1"/>
        </a:solidFill>
        <a:latin typeface="+mn-lt"/>
        <a:ea typeface="ＤＦ中太楷書体" panose="02010609010101010101" charset="-128"/>
        <a:cs typeface="ＤＦ中太楷書体" panose="02010609010101010101" charset="-128"/>
      </a:defRPr>
    </a:lvl2pPr>
    <a:lvl3pPr marL="914400" algn="l" rtl="0" eaLnBrk="0" fontAlgn="base" hangingPunct="0">
      <a:spcBef>
        <a:spcPct val="30000"/>
      </a:spcBef>
      <a:spcAft>
        <a:spcPct val="0"/>
      </a:spcAft>
      <a:defRPr sz="1200" kern="1200">
        <a:solidFill>
          <a:schemeClr val="tx1"/>
        </a:solidFill>
        <a:latin typeface="+mn-lt"/>
        <a:ea typeface="ＤＦ中太楷書体" panose="02010609010101010101" charset="-128"/>
        <a:cs typeface="ＤＦ中太楷書体" panose="02010609010101010101" charset="-128"/>
      </a:defRPr>
    </a:lvl3pPr>
    <a:lvl4pPr marL="1371600" algn="l" rtl="0" eaLnBrk="0" fontAlgn="base" hangingPunct="0">
      <a:spcBef>
        <a:spcPct val="30000"/>
      </a:spcBef>
      <a:spcAft>
        <a:spcPct val="0"/>
      </a:spcAft>
      <a:defRPr sz="1200" kern="1200">
        <a:solidFill>
          <a:schemeClr val="tx1"/>
        </a:solidFill>
        <a:latin typeface="+mn-lt"/>
        <a:ea typeface="ＤＦ中太楷書体" panose="02010609010101010101" charset="-128"/>
        <a:cs typeface="ＤＦ中太楷書体" panose="02010609010101010101" charset="-128"/>
      </a:defRPr>
    </a:lvl4pPr>
    <a:lvl5pPr marL="1828800" algn="l" rtl="0" eaLnBrk="0" fontAlgn="base" hangingPunct="0">
      <a:spcBef>
        <a:spcPct val="30000"/>
      </a:spcBef>
      <a:spcAft>
        <a:spcPct val="0"/>
      </a:spcAft>
      <a:defRPr sz="1200" kern="1200">
        <a:solidFill>
          <a:schemeClr val="tx1"/>
        </a:solidFill>
        <a:latin typeface="+mn-lt"/>
        <a:ea typeface="ＤＦ中太楷書体" panose="02010609010101010101" charset="-128"/>
        <a:cs typeface="ＤＦ中太楷書体" panose="02010609010101010101"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Slide Image Placeholder 1"/>
          <p:cNvSpPr>
            <a:spLocks noGrp="1" noRot="1" noChangeAspect="1" noTextEdit="1"/>
          </p:cNvSpPr>
          <p:nvPr>
            <p:ph type="sldImg"/>
          </p:nvPr>
        </p:nvSpPr>
        <p:spPr>
          <a:ln>
            <a:solidFill>
              <a:srgbClr val="000000">
                <a:alpha val="100000"/>
              </a:srgbClr>
            </a:solidFill>
            <a:miter lim="800000"/>
          </a:ln>
        </p:spPr>
      </p:sp>
      <p:sp>
        <p:nvSpPr>
          <p:cNvPr id="5123" name="Notes Placeholder 2"/>
          <p:cNvSpPr>
            <a:spLocks noGrp="1"/>
          </p:cNvSpPr>
          <p:nvPr>
            <p:ph type="body" idx="1"/>
          </p:nvPr>
        </p:nvSpPr>
        <p:spPr>
          <a:noFill/>
          <a:ln>
            <a:noFill/>
          </a:ln>
        </p:spPr>
        <p:txBody>
          <a:bodyPr wrap="square" lIns="91440" tIns="45720" rIns="91440" bIns="45720" anchor="t" anchorCtr="0"/>
          <a:p>
            <a:pPr lvl="0" eaLnBrk="1" hangingPunct="1">
              <a:spcBef>
                <a:spcPct val="0"/>
              </a:spcBef>
            </a:pPr>
            <a:endParaRPr dirty="0"/>
          </a:p>
        </p:txBody>
      </p:sp>
      <p:sp>
        <p:nvSpPr>
          <p:cNvPr id="512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dirty="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69633" name="Slide Image Placeholder 69632"/>
          <p:cNvSpPr txBox="1"/>
          <p:nvPr>
            <p:ph type="sldImg"/>
          </p:nvPr>
        </p:nvSpPr>
        <p:spPr>
          <a:xfrm>
            <a:off x="1143000" y="695325"/>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69634" name="Text Placeholder 6963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8913" name="Slide Image Placeholder 38912"/>
          <p:cNvSpPr txBox="1"/>
          <p:nvPr>
            <p:ph type="sldImg"/>
          </p:nvPr>
        </p:nvSpPr>
        <p:spPr>
          <a:xfrm>
            <a:off x="1138767" y="695325"/>
            <a:ext cx="4580467" cy="3435350"/>
          </a:xfrm>
          <a:prstGeom prst="rect">
            <a:avLst/>
          </a:prstGeom>
          <a:solidFill>
            <a:srgbClr val="FFFFFF"/>
          </a:solidFill>
          <a:ln w="9525" cap="flat" cmpd="sng">
            <a:solidFill>
              <a:srgbClr val="000000"/>
            </a:solidFill>
            <a:prstDash val="solid"/>
            <a:headEnd type="none" w="med" len="med"/>
            <a:tailEnd type="none" w="med" len="med"/>
          </a:ln>
        </p:spPr>
      </p:sp>
      <p:sp>
        <p:nvSpPr>
          <p:cNvPr id="38914" name="Text Placeholder 38913"/>
          <p:cNvSpPr txBox="1"/>
          <p:nvPr>
            <p:ph type="body" idx="1"/>
          </p:nvPr>
        </p:nvSpPr>
        <p:spPr>
          <a:xfrm>
            <a:off x="914400" y="4365625"/>
            <a:ext cx="5029200" cy="4137025"/>
          </a:xfrm>
          <a:prstGeom prst="rect">
            <a:avLst/>
          </a:prstGeom>
          <a:noFill/>
          <a:ln w="9525">
            <a:noFill/>
          </a:ln>
        </p:spPr>
        <p:txBody>
          <a:bodyPr wrap="none" anchor="ctr" anchorCtr="0"/>
          <a:p>
            <a:pPr lvl="0"/>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1681" name="Slide Image Placeholder 71680"/>
          <p:cNvSpPr txBox="1"/>
          <p:nvPr>
            <p:ph type="sldImg"/>
          </p:nvPr>
        </p:nvSpPr>
        <p:spPr>
          <a:xfrm>
            <a:off x="1143000" y="695325"/>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1682" name="Text Placeholder 71681"/>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5057" name="Slide Image Placeholder 45056"/>
          <p:cNvSpPr txBox="1"/>
          <p:nvPr>
            <p:ph type="sldImg"/>
          </p:nvPr>
        </p:nvSpPr>
        <p:spPr>
          <a:xfrm>
            <a:off x="1138767" y="695325"/>
            <a:ext cx="4580467" cy="3435350"/>
          </a:xfrm>
          <a:prstGeom prst="rect">
            <a:avLst/>
          </a:prstGeom>
          <a:solidFill>
            <a:srgbClr val="FFFFFF"/>
          </a:solidFill>
          <a:ln w="9525" cap="flat" cmpd="sng">
            <a:solidFill>
              <a:srgbClr val="000000"/>
            </a:solidFill>
            <a:prstDash val="solid"/>
            <a:headEnd type="none" w="med" len="med"/>
            <a:tailEnd type="none" w="med" len="med"/>
          </a:ln>
        </p:spPr>
      </p:sp>
      <p:sp>
        <p:nvSpPr>
          <p:cNvPr id="45058" name="Text Placeholder 45057"/>
          <p:cNvSpPr txBox="1"/>
          <p:nvPr>
            <p:ph type="body" idx="1"/>
          </p:nvPr>
        </p:nvSpPr>
        <p:spPr>
          <a:xfrm>
            <a:off x="914400" y="4365625"/>
            <a:ext cx="5029200" cy="4137025"/>
          </a:xfrm>
          <a:prstGeom prst="rect">
            <a:avLst/>
          </a:prstGeom>
          <a:noFill/>
          <a:ln w="9525">
            <a:noFill/>
          </a:ln>
        </p:spPr>
        <p:txBody>
          <a:bodyPr wrap="none" anchor="ctr" anchorCtr="0"/>
          <a:p>
            <a:pPr lvl="0"/>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47105" name="Slide Image Placeholder 47104"/>
          <p:cNvSpPr txBox="1"/>
          <p:nvPr>
            <p:ph type="sldImg"/>
          </p:nvPr>
        </p:nvSpPr>
        <p:spPr>
          <a:xfrm>
            <a:off x="1138767" y="695325"/>
            <a:ext cx="4580467" cy="3435350"/>
          </a:xfrm>
          <a:prstGeom prst="rect">
            <a:avLst/>
          </a:prstGeom>
          <a:solidFill>
            <a:srgbClr val="FFFFFF"/>
          </a:solidFill>
          <a:ln w="9525" cap="flat" cmpd="sng">
            <a:solidFill>
              <a:srgbClr val="000000"/>
            </a:solidFill>
            <a:prstDash val="solid"/>
            <a:headEnd type="none" w="med" len="med"/>
            <a:tailEnd type="none" w="med" len="med"/>
          </a:ln>
        </p:spPr>
      </p:sp>
      <p:sp>
        <p:nvSpPr>
          <p:cNvPr id="47106" name="Text Placeholder 47105"/>
          <p:cNvSpPr txBox="1"/>
          <p:nvPr>
            <p:ph type="body" idx="1"/>
          </p:nvPr>
        </p:nvSpPr>
        <p:spPr>
          <a:xfrm>
            <a:off x="914400" y="4365625"/>
            <a:ext cx="5029200" cy="4137025"/>
          </a:xfrm>
          <a:prstGeom prst="rect">
            <a:avLst/>
          </a:prstGeom>
          <a:noFill/>
          <a:ln w="9525">
            <a:noFill/>
          </a:ln>
        </p:spPr>
        <p:txBody>
          <a:bodyPr wrap="none" anchor="ctr" anchorCtr="0"/>
          <a:p>
            <a:pPr lvl="0"/>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2705" name="Slide Image Placeholder 72704"/>
          <p:cNvSpPr txBox="1"/>
          <p:nvPr>
            <p:ph type="sldImg"/>
          </p:nvPr>
        </p:nvSpPr>
        <p:spPr>
          <a:xfrm>
            <a:off x="1143000" y="695325"/>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2706" name="Text Placeholder 72705"/>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74753" name="Slide Image Placeholder 74752"/>
          <p:cNvSpPr txBox="1"/>
          <p:nvPr>
            <p:ph type="sldImg"/>
          </p:nvPr>
        </p:nvSpPr>
        <p:spPr>
          <a:xfrm>
            <a:off x="1143000" y="695325"/>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74754" name="Text Placeholder 74753"/>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https://www.youtube.com/watch?v=L2CKvo14k64&amp;list=PLbhdEzRraaeGjIhuP96wB3L2BTBhaOeWe&amp;index=5</a:t>
            </a:r>
            <a:endParaRPr lang="en-IN" dirty="0"/>
          </a:p>
        </p:txBody>
      </p:sp>
      <p:sp>
        <p:nvSpPr>
          <p:cNvPr id="4" name="Slide Number Placeholder 3"/>
          <p:cNvSpPr>
            <a:spLocks noGrp="1"/>
          </p:cNvSpPr>
          <p:nvPr>
            <p:ph type="sldNum" sz="quarter" idx="10"/>
          </p:nvPr>
        </p:nvSpPr>
        <p:spPr/>
        <p:txBody>
          <a:bodyPr/>
          <a:lstStyle/>
          <a:p>
            <a:fld id="{2DA6B4C4-DB67-4D81-B391-33BD946F8650}" type="slidenum">
              <a:rPr lang="en-IN" smtClean="0"/>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Slide Image Placeholder 1"/>
          <p:cNvSpPr>
            <a:spLocks noGrp="1" noRot="1" noChangeAspect="1"/>
          </p:cNvSpPr>
          <p:nvPr>
            <p:ph type="sldImg"/>
          </p:nvPr>
        </p:nvSpPr>
        <p:spPr>
          <a:xfrm>
            <a:off x="1171575" y="696913"/>
            <a:ext cx="4641849" cy="3481387"/>
          </a:xfrm>
          <a:ln>
            <a:solidFill>
              <a:srgbClr val="000000">
                <a:alpha val="100000"/>
              </a:srgbClr>
            </a:solidFill>
            <a:miter lim="800000"/>
          </a:ln>
        </p:spPr>
      </p:sp>
      <p:sp>
        <p:nvSpPr>
          <p:cNvPr id="46083" name="Notes Placeholder 2"/>
          <p:cNvSpPr>
            <a:spLocks noGrp="1"/>
          </p:cNvSpPr>
          <p:nvPr>
            <p:ph type="body" idx="1"/>
          </p:nvPr>
        </p:nvSpPr>
        <p:spPr>
          <a:noFill/>
          <a:ln>
            <a:noFill/>
          </a:ln>
        </p:spPr>
        <p:txBody>
          <a:bodyPr wrap="square" lIns="91440" tIns="45720" rIns="91440" bIns="45720" anchor="t" anchorCtr="0"/>
          <a:p>
            <a:pPr lvl="0"/>
            <a:r>
              <a:t>Another example: fly buzzing against window.</a:t>
            </a:r>
          </a:p>
        </p:txBody>
      </p:sp>
      <p:sp>
        <p:nvSpPr>
          <p:cNvPr id="46084" name="Slide Number Placeholder 3"/>
          <p:cNvSpPr txBox="1">
            <a:spLocks noGrp="1"/>
          </p:cNvSpPr>
          <p:nvPr>
            <p:ph type="sldNum" sz="quarter"/>
          </p:nvPr>
        </p:nvSpPr>
        <p:spPr>
          <a:xfrm>
            <a:off x="3956050" y="8818563"/>
            <a:ext cx="3027363" cy="463550"/>
          </a:xfrm>
          <a:prstGeom prst="rect">
            <a:avLst/>
          </a:prstGeom>
          <a:noFill/>
          <a:ln w="9525">
            <a:noFill/>
          </a:ln>
        </p:spPr>
        <p:txBody>
          <a:bodyPr anchor="b" anchorCtr="0"/>
          <a:p>
            <a:pPr lvl="0" algn="r" eaLnBrk="1" hangingPunct="1"/>
            <a:fld id="{9A0DB2DC-4C9A-4742-B13C-FB6460FD3503}" type="slidenum">
              <a:rPr lang="en-US" sz="1200">
                <a:latin typeface="Calibri" panose="020F0502020204030204" pitchFamily="34" charset="0"/>
              </a:rPr>
            </a:fld>
            <a:endParaRPr lang="en-US" sz="120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116737" name="Slide Image Placeholder 116736"/>
          <p:cNvSpPr txBox="1"/>
          <p:nvPr>
            <p:ph type="sldImg"/>
          </p:nvPr>
        </p:nvSpPr>
        <p:spPr>
          <a:xfrm>
            <a:off x="1143000" y="695325"/>
            <a:ext cx="4572000" cy="3429000"/>
          </a:xfrm>
          <a:prstGeom prst="rect">
            <a:avLst/>
          </a:prstGeom>
          <a:solidFill>
            <a:srgbClr val="FFFFFF"/>
          </a:solidFill>
          <a:ln w="9525" cap="flat" cmpd="sng">
            <a:solidFill>
              <a:srgbClr val="000000"/>
            </a:solidFill>
            <a:prstDash val="solid"/>
            <a:miter/>
            <a:headEnd type="none" w="med" len="med"/>
            <a:tailEnd type="none" w="med" len="med"/>
          </a:ln>
        </p:spPr>
      </p:sp>
      <p:sp>
        <p:nvSpPr>
          <p:cNvPr id="116738" name="Text Placeholder 116737"/>
          <p:cNvSpPr txBox="1"/>
          <p:nvPr>
            <p:ph type="body" idx="1"/>
          </p:nvPr>
        </p:nvSpPr>
        <p:spPr>
          <a:xfrm>
            <a:off x="685800" y="4343400"/>
            <a:ext cx="5486400" cy="4114800"/>
          </a:xfrm>
          <a:prstGeom prst="rect">
            <a:avLst/>
          </a:prstGeom>
          <a:noFill/>
          <a:ln w="9525">
            <a:noFill/>
          </a:ln>
        </p:spPr>
        <p:txBody>
          <a:bodyPr wrap="none" anchor="ctr" anchorCtr="0"/>
          <a:p>
            <a:pPr lvl="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7"/>
          <p:cNvSpPr txBox="1">
            <a:spLocks noGrp="1"/>
          </p:cNvSpPr>
          <p:nvPr>
            <p:ph type="sldNum" sz="quarter"/>
          </p:nvPr>
        </p:nvSpPr>
        <p:spPr>
          <a:xfrm>
            <a:off x="5181600" y="6515100"/>
            <a:ext cx="3962400" cy="342900"/>
          </a:xfrm>
          <a:prstGeom prst="rect">
            <a:avLst/>
          </a:prstGeom>
          <a:noFill/>
          <a:ln w="9525">
            <a:noFill/>
          </a:ln>
        </p:spPr>
        <p:txBody>
          <a:bodyPr anchor="b" anchorCtr="0"/>
          <a:p>
            <a:pPr lvl="0" algn="r">
              <a:buNone/>
            </a:pPr>
            <a:fld id="{9A0DB2DC-4C9A-4742-B13C-FB6460FD3503}" type="slidenum">
              <a:rPr lang="ar-SA" altLang="ar-JO" sz="1200" dirty="0">
                <a:cs typeface="Arial" panose="020B0604020202020204" pitchFamily="34" charset="0"/>
              </a:rPr>
            </a:fld>
            <a:endParaRPr lang="ar-SA" altLang="ar-JO" sz="1200" dirty="0">
              <a:ea typeface="ＤＦ中太楷書体" panose="02010609010101010101" charset="-128"/>
              <a:cs typeface="Arial" panose="020B0604020202020204" pitchFamily="34" charset="0"/>
            </a:endParaRPr>
          </a:p>
        </p:txBody>
      </p:sp>
      <p:sp>
        <p:nvSpPr>
          <p:cNvPr id="68611" name="Rectangle 2"/>
          <p:cNvSpPr>
            <a:spLocks noTextEdit="1"/>
          </p:cNvSpPr>
          <p:nvPr>
            <p:ph type="sldImg"/>
          </p:nvPr>
        </p:nvSpPr>
        <p:spPr>
          <a:solidFill>
            <a:srgbClr val="FFFFFF">
              <a:alpha val="100000"/>
            </a:srgbClr>
          </a:solidFill>
        </p:spPr>
      </p:sp>
      <p:sp>
        <p:nvSpPr>
          <p:cNvPr id="68612" name="Rectangle 3"/>
          <p:cNvSpPr/>
          <p:nvPr>
            <p:ph type="body" idx="1"/>
          </p:nvPr>
        </p:nvSpPr>
        <p:spPr>
          <a:solidFill>
            <a:srgbClr val="FFFFFF">
              <a:alpha val="100000"/>
            </a:srgbClr>
          </a:solidFill>
          <a:ln>
            <a:solidFill>
              <a:srgbClr val="000000">
                <a:alpha val="100000"/>
              </a:srgbClr>
            </a:solidFill>
            <a:miter/>
          </a:ln>
        </p:spPr>
        <p:txBody>
          <a:bodyPr wrap="square" lIns="91440" tIns="45720" rIns="91440" bIns="45720" anchor="t" anchorCtr="0"/>
          <a:p>
            <a:pPr lvl="0" eaLnBrk="1" hangingPunct="1"/>
            <a:endParaRPr lang="ar-JO" altLang="ar-JO" dirty="0">
              <a:ea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Slide Image Placeholder 1"/>
          <p:cNvSpPr>
            <a:spLocks noGrp="1" noRot="1" noChangeAspect="1"/>
          </p:cNvSpPr>
          <p:nvPr>
            <p:ph type="sldImg"/>
          </p:nvPr>
        </p:nvSpPr>
        <p:spPr>
          <a:xfrm>
            <a:off x="1171575" y="696913"/>
            <a:ext cx="4641849" cy="3481387"/>
          </a:xfrm>
          <a:ln>
            <a:solidFill>
              <a:srgbClr val="000000">
                <a:alpha val="100000"/>
              </a:srgbClr>
            </a:solidFill>
            <a:miter lim="800000"/>
          </a:ln>
        </p:spPr>
      </p:sp>
      <p:sp>
        <p:nvSpPr>
          <p:cNvPr id="53251" name="Notes Placeholder 2"/>
          <p:cNvSpPr>
            <a:spLocks noGrp="1"/>
          </p:cNvSpPr>
          <p:nvPr>
            <p:ph type="body" idx="1"/>
          </p:nvPr>
        </p:nvSpPr>
        <p:spPr>
          <a:noFill/>
          <a:ln>
            <a:noFill/>
          </a:ln>
        </p:spPr>
        <p:txBody>
          <a:bodyPr wrap="square" lIns="91440" tIns="45720" rIns="91440" bIns="45720" anchor="t" anchorCtr="0"/>
          <a:p>
            <a:pPr lvl="0"/>
            <a:r>
              <a:t>Example: why is it important to get a good grade in this course?</a:t>
            </a:r>
          </a:p>
        </p:txBody>
      </p:sp>
      <p:sp>
        <p:nvSpPr>
          <p:cNvPr id="53252" name="Slide Number Placeholder 3"/>
          <p:cNvSpPr txBox="1">
            <a:spLocks noGrp="1"/>
          </p:cNvSpPr>
          <p:nvPr>
            <p:ph type="sldNum" sz="quarter"/>
          </p:nvPr>
        </p:nvSpPr>
        <p:spPr>
          <a:xfrm>
            <a:off x="3956050" y="8818563"/>
            <a:ext cx="3027363" cy="463550"/>
          </a:xfrm>
          <a:prstGeom prst="rect">
            <a:avLst/>
          </a:prstGeom>
          <a:noFill/>
          <a:ln w="9525">
            <a:noFill/>
          </a:ln>
        </p:spPr>
        <p:txBody>
          <a:bodyPr anchor="b" anchorCtr="0"/>
          <a:p>
            <a:pPr lvl="0" algn="r" eaLnBrk="1" hangingPunct="1"/>
            <a:fld id="{9A0DB2DC-4C9A-4742-B13C-FB6460FD3503}" type="slidenum">
              <a:rPr lang="en-US" sz="1200">
                <a:latin typeface="Calibri" panose="020F0502020204030204" pitchFamily="34" charset="0"/>
              </a:rPr>
            </a:fld>
            <a:endParaRPr lang="en-US" sz="120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Slide Image Placeholder 1"/>
          <p:cNvSpPr>
            <a:spLocks noGrp="1" noRot="1" noChangeAspect="1" noTextEdit="1"/>
          </p:cNvSpPr>
          <p:nvPr>
            <p:ph type="sldImg"/>
          </p:nvPr>
        </p:nvSpPr>
        <p:spPr>
          <a:ln>
            <a:solidFill>
              <a:srgbClr val="000000">
                <a:alpha val="100000"/>
              </a:srgbClr>
            </a:solidFill>
            <a:miter lim="800000"/>
          </a:ln>
        </p:spPr>
      </p:sp>
      <p:sp>
        <p:nvSpPr>
          <p:cNvPr id="35843" name="Notes Placeholder 2"/>
          <p:cNvSpPr>
            <a:spLocks noGrp="1"/>
          </p:cNvSpPr>
          <p:nvPr>
            <p:ph type="body" idx="1"/>
          </p:nvPr>
        </p:nvSpPr>
        <p:spPr>
          <a:noFill/>
          <a:ln>
            <a:noFill/>
          </a:ln>
        </p:spPr>
        <p:txBody>
          <a:bodyPr wrap="square" lIns="91440" tIns="45720" rIns="91440" bIns="45720" anchor="t" anchorCtr="0"/>
          <a:p>
            <a:pPr lvl="0"/>
            <a:endParaRPr lang="fr-FR" altLang="x-none" dirty="0"/>
          </a:p>
        </p:txBody>
      </p:sp>
      <p:sp>
        <p:nvSpPr>
          <p:cNvPr id="3584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dirty="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3793" name="Slide Image Placeholder 33792"/>
          <p:cNvSpPr txBox="1"/>
          <p:nvPr>
            <p:ph type="sldImg"/>
          </p:nvPr>
        </p:nvSpPr>
        <p:spPr>
          <a:xfrm>
            <a:off x="1138767" y="695325"/>
            <a:ext cx="4580467" cy="3435350"/>
          </a:xfrm>
          <a:prstGeom prst="rect">
            <a:avLst/>
          </a:prstGeom>
          <a:solidFill>
            <a:srgbClr val="FFFFFF"/>
          </a:solidFill>
          <a:ln w="9525" cap="flat" cmpd="sng">
            <a:solidFill>
              <a:srgbClr val="000000"/>
            </a:solidFill>
            <a:prstDash val="solid"/>
            <a:headEnd type="none" w="med" len="med"/>
            <a:tailEnd type="none" w="med" len="med"/>
          </a:ln>
        </p:spPr>
      </p:sp>
      <p:sp>
        <p:nvSpPr>
          <p:cNvPr id="33794" name="Text Placeholder 33793"/>
          <p:cNvSpPr txBox="1"/>
          <p:nvPr>
            <p:ph type="body" idx="1"/>
          </p:nvPr>
        </p:nvSpPr>
        <p:spPr>
          <a:xfrm>
            <a:off x="914400" y="4365625"/>
            <a:ext cx="5029200" cy="4137025"/>
          </a:xfrm>
          <a:prstGeom prst="rect">
            <a:avLst/>
          </a:prstGeom>
          <a:noFill/>
          <a:ln w="9525">
            <a:noFill/>
          </a:ln>
        </p:spPr>
        <p:txBody>
          <a:bodyPr wrap="none" anchor="ctr" anchorCtr="0"/>
          <a:p>
            <a:pPr lvl="0"/>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https://www.youtube.com/watch?v=rtPY1BJUbSk</a:t>
            </a:r>
            <a:endParaRPr lang="en-IN" dirty="0"/>
          </a:p>
        </p:txBody>
      </p:sp>
      <p:sp>
        <p:nvSpPr>
          <p:cNvPr id="4" name="Slide Number Placeholder 3"/>
          <p:cNvSpPr>
            <a:spLocks noGrp="1"/>
          </p:cNvSpPr>
          <p:nvPr>
            <p:ph type="sldNum" sz="quarter" idx="10"/>
          </p:nvPr>
        </p:nvSpPr>
        <p:spPr/>
        <p:txBody>
          <a:bodyPr/>
          <a:lstStyle/>
          <a:p>
            <a:fld id="{2DA6B4C4-DB67-4D81-B391-33BD946F8650}"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7"/>
          <p:cNvSpPr txBox="1">
            <a:spLocks noGrp="1"/>
          </p:cNvSpPr>
          <p:nvPr>
            <p:ph type="sldNum" sz="quarter"/>
          </p:nvPr>
        </p:nvSpPr>
        <p:spPr>
          <a:xfrm>
            <a:off x="5181600" y="6515100"/>
            <a:ext cx="3962400" cy="342900"/>
          </a:xfrm>
          <a:prstGeom prst="rect">
            <a:avLst/>
          </a:prstGeom>
          <a:noFill/>
          <a:ln w="9525">
            <a:noFill/>
          </a:ln>
        </p:spPr>
        <p:txBody>
          <a:bodyPr anchor="b" anchorCtr="0"/>
          <a:p>
            <a:pPr lvl="0" algn="r">
              <a:buNone/>
            </a:pPr>
            <a:fld id="{9A0DB2DC-4C9A-4742-B13C-FB6460FD3503}" type="slidenum">
              <a:rPr lang="ar-SA" altLang="ar-JO" sz="1200" dirty="0">
                <a:cs typeface="Arial" panose="020B0604020202020204" pitchFamily="34" charset="0"/>
              </a:rPr>
            </a:fld>
            <a:endParaRPr lang="ar-SA" altLang="ar-JO" sz="1200" dirty="0">
              <a:ea typeface="ＤＦ中太楷書体" panose="02010609010101010101" charset="-128"/>
              <a:cs typeface="Arial" panose="020B0604020202020204" pitchFamily="34" charset="0"/>
            </a:endParaRPr>
          </a:p>
        </p:txBody>
      </p:sp>
      <p:sp>
        <p:nvSpPr>
          <p:cNvPr id="69635" name="Rectangle 2"/>
          <p:cNvSpPr>
            <a:spLocks noTextEdit="1"/>
          </p:cNvSpPr>
          <p:nvPr>
            <p:ph type="sldImg"/>
          </p:nvPr>
        </p:nvSpPr>
        <p:spPr>
          <a:solidFill>
            <a:srgbClr val="FFFFFF">
              <a:alpha val="100000"/>
            </a:srgbClr>
          </a:solidFill>
        </p:spPr>
      </p:sp>
      <p:sp>
        <p:nvSpPr>
          <p:cNvPr id="69636" name="Rectangle 3"/>
          <p:cNvSpPr/>
          <p:nvPr>
            <p:ph type="body" idx="1"/>
          </p:nvPr>
        </p:nvSpPr>
        <p:spPr>
          <a:solidFill>
            <a:srgbClr val="FFFFFF">
              <a:alpha val="100000"/>
            </a:srgbClr>
          </a:solidFill>
          <a:ln>
            <a:solidFill>
              <a:srgbClr val="000000">
                <a:alpha val="100000"/>
              </a:srgbClr>
            </a:solidFill>
            <a:miter/>
          </a:ln>
        </p:spPr>
        <p:txBody>
          <a:bodyPr wrap="square" lIns="91440" tIns="45720" rIns="91440" bIns="45720" anchor="t" anchorCtr="0"/>
          <a:p>
            <a:pPr lvl="0" eaLnBrk="1" hangingPunct="1"/>
            <a:endParaRPr lang="ar-JO" altLang="ar-JO" dirty="0">
              <a:ea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7"/>
          <p:cNvSpPr txBox="1">
            <a:spLocks noGrp="1"/>
          </p:cNvSpPr>
          <p:nvPr>
            <p:ph type="sldNum" sz="quarter"/>
          </p:nvPr>
        </p:nvSpPr>
        <p:spPr>
          <a:xfrm>
            <a:off x="5181600" y="6515100"/>
            <a:ext cx="3962400" cy="342900"/>
          </a:xfrm>
          <a:prstGeom prst="rect">
            <a:avLst/>
          </a:prstGeom>
          <a:noFill/>
          <a:ln w="9525">
            <a:noFill/>
          </a:ln>
        </p:spPr>
        <p:txBody>
          <a:bodyPr anchor="b" anchorCtr="0"/>
          <a:p>
            <a:pPr lvl="0" algn="r">
              <a:buNone/>
            </a:pPr>
            <a:fld id="{9A0DB2DC-4C9A-4742-B13C-FB6460FD3503}" type="slidenum">
              <a:rPr lang="ar-SA" altLang="ar-JO" sz="1200" dirty="0">
                <a:cs typeface="Arial" panose="020B0604020202020204" pitchFamily="34" charset="0"/>
              </a:rPr>
            </a:fld>
            <a:endParaRPr lang="ar-SA" altLang="ar-JO" sz="1200" dirty="0">
              <a:ea typeface="ＤＦ中太楷書体" panose="02010609010101010101" charset="-128"/>
              <a:cs typeface="Arial" panose="020B0604020202020204" pitchFamily="34" charset="0"/>
            </a:endParaRPr>
          </a:p>
        </p:txBody>
      </p:sp>
      <p:sp>
        <p:nvSpPr>
          <p:cNvPr id="70659" name="Rectangle 2"/>
          <p:cNvSpPr>
            <a:spLocks noTextEdit="1"/>
          </p:cNvSpPr>
          <p:nvPr>
            <p:ph type="sldImg"/>
          </p:nvPr>
        </p:nvSpPr>
        <p:spPr>
          <a:solidFill>
            <a:srgbClr val="FFFFFF">
              <a:alpha val="100000"/>
            </a:srgbClr>
          </a:solidFill>
        </p:spPr>
      </p:sp>
      <p:sp>
        <p:nvSpPr>
          <p:cNvPr id="70660" name="Rectangle 3"/>
          <p:cNvSpPr/>
          <p:nvPr>
            <p:ph type="body" idx="1"/>
          </p:nvPr>
        </p:nvSpPr>
        <p:spPr>
          <a:solidFill>
            <a:srgbClr val="FFFFFF">
              <a:alpha val="100000"/>
            </a:srgbClr>
          </a:solidFill>
          <a:ln>
            <a:solidFill>
              <a:srgbClr val="000000">
                <a:alpha val="100000"/>
              </a:srgbClr>
            </a:solidFill>
            <a:miter/>
          </a:ln>
        </p:spPr>
        <p:txBody>
          <a:bodyPr wrap="square" lIns="91440" tIns="45720" rIns="91440" bIns="45720" anchor="t" anchorCtr="0"/>
          <a:p>
            <a:pPr lvl="0" eaLnBrk="1" hangingPunct="1"/>
            <a:endParaRPr lang="ar-JO" altLang="ar-JO" dirty="0">
              <a:ea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6865" name="Slide Image Placeholder 36864"/>
          <p:cNvSpPr txBox="1"/>
          <p:nvPr>
            <p:ph type="sldImg"/>
          </p:nvPr>
        </p:nvSpPr>
        <p:spPr>
          <a:xfrm>
            <a:off x="1138767" y="695325"/>
            <a:ext cx="4580467" cy="3435350"/>
          </a:xfrm>
          <a:prstGeom prst="rect">
            <a:avLst/>
          </a:prstGeom>
          <a:solidFill>
            <a:srgbClr val="FFFFFF"/>
          </a:solidFill>
          <a:ln w="9525" cap="flat" cmpd="sng">
            <a:solidFill>
              <a:srgbClr val="000000"/>
            </a:solidFill>
            <a:prstDash val="solid"/>
            <a:headEnd type="none" w="med" len="med"/>
            <a:tailEnd type="none" w="med" len="med"/>
          </a:ln>
        </p:spPr>
      </p:sp>
      <p:sp>
        <p:nvSpPr>
          <p:cNvPr id="36866" name="Text Placeholder 36865"/>
          <p:cNvSpPr txBox="1"/>
          <p:nvPr>
            <p:ph type="body" idx="1"/>
          </p:nvPr>
        </p:nvSpPr>
        <p:spPr>
          <a:xfrm>
            <a:off x="914400" y="4365625"/>
            <a:ext cx="5029200" cy="4137025"/>
          </a:xfrm>
          <a:prstGeom prst="rect">
            <a:avLst/>
          </a:prstGeom>
          <a:noFill/>
          <a:ln w="9525">
            <a:noFill/>
          </a:ln>
        </p:spPr>
        <p:txBody>
          <a:bodyPr wrap="none" anchor="ctr" anchorCtr="0"/>
          <a:p>
            <a:pPr lvl="0"/>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37889" name="Slide Image Placeholder 37888"/>
          <p:cNvSpPr txBox="1"/>
          <p:nvPr>
            <p:ph type="sldImg"/>
          </p:nvPr>
        </p:nvSpPr>
        <p:spPr>
          <a:xfrm>
            <a:off x="1138767" y="695325"/>
            <a:ext cx="4580467" cy="3435350"/>
          </a:xfrm>
          <a:prstGeom prst="rect">
            <a:avLst/>
          </a:prstGeom>
          <a:solidFill>
            <a:srgbClr val="FFFFFF"/>
          </a:solidFill>
          <a:ln w="9525" cap="flat" cmpd="sng">
            <a:solidFill>
              <a:srgbClr val="000000"/>
            </a:solidFill>
            <a:prstDash val="solid"/>
            <a:headEnd type="none" w="med" len="med"/>
            <a:tailEnd type="none" w="med" len="med"/>
          </a:ln>
        </p:spPr>
      </p:sp>
      <p:sp>
        <p:nvSpPr>
          <p:cNvPr id="37890" name="Text Placeholder 37889"/>
          <p:cNvSpPr txBox="1"/>
          <p:nvPr>
            <p:ph type="body" idx="1"/>
          </p:nvPr>
        </p:nvSpPr>
        <p:spPr>
          <a:xfrm>
            <a:off x="914400" y="4365625"/>
            <a:ext cx="5029200" cy="4137025"/>
          </a:xfrm>
          <a:prstGeom prst="rect">
            <a:avLst/>
          </a:prstGeom>
          <a:noFill/>
          <a:ln w="9525">
            <a:noFill/>
          </a:ln>
        </p:spPr>
        <p:txBody>
          <a:bodyPr wrap="none" anchor="ctr" anchorCtr="0"/>
          <a:p>
            <a:pPr lvl="0"/>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BDC13C3-D86B-5C41-A0E2-6B7A5F0169C1}" type="slidenum">
              <a:rPr lang="en-US"/>
            </a:fld>
            <a:endParaRPr lang="en-US"/>
          </a:p>
        </p:txBody>
      </p:sp>
      <p:sp>
        <p:nvSpPr>
          <p:cNvPr id="1155074" name="Rectangle 2"/>
          <p:cNvSpPr>
            <a:spLocks noGrp="1" noRot="1" noChangeAspect="1" noChangeArrowheads="1" noTextEdit="1"/>
          </p:cNvSpPr>
          <p:nvPr>
            <p:ph type="sldImg"/>
          </p:nvPr>
        </p:nvSpPr>
        <p:spPr/>
      </p:sp>
      <p:sp>
        <p:nvSpPr>
          <p:cNvPr id="1155075" name="Rectangle 3"/>
          <p:cNvSpPr>
            <a:spLocks noGrp="1" noChangeArrowheads="1"/>
          </p:cNvSpPr>
          <p:nvPr>
            <p:ph type="body" idx="1"/>
          </p:nvPr>
        </p:nvSpPr>
        <p:spPr/>
        <p:txBody>
          <a:bodyPr/>
          <a:lstStyle/>
          <a:p>
            <a:pPr>
              <a:defRPr/>
            </a:pPr>
            <a:endParaRPr lang="en-US" smtClean="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showMasterSp="0" userDrawn="1">
  <p:cSld name="9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showMasterSp="0" userDrawn="1">
  <p:cSld name="9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showMasterSp="0" userDrawn="1">
  <p:cSld name="10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showMasterSp="0" userDrawn="1">
  <p:cSld name="10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showMasterSp="0" userDrawn="1">
  <p:cSld name="10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showMasterSp="0" userDrawn="1">
  <p:cSld name="10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showMasterSp="0" userDrawn="1">
  <p:cSld name="10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2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2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2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2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userDrawn="1">
  <p:cSld name="2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showMasterSp="0" userDrawn="1">
  <p:cSld name="2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userDrawn="1">
  <p:cSld name="2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userDrawn="1">
  <p:cSld name="2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userDrawn="1">
  <p:cSld name="3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3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3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3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userDrawn="1">
  <p:cSld name="3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userDrawn="1">
  <p:cSld name="3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userDrawn="1">
  <p:cSld name="3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3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3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showMasterSp="0"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showMasterSp="0" userDrawn="1">
  <p:cSld name="4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4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showMasterSp="0" userDrawn="1">
  <p:cSld name="4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showMasterSp="0" userDrawn="1">
  <p:cSld name="4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4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userDrawn="1">
  <p:cSld name="4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userDrawn="1">
  <p:cSld name="4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showMasterSp="0" userDrawn="1">
  <p:cSld name="4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showMasterSp="0" userDrawn="1">
  <p:cSld name="4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showMasterSp="0" userDrawn="1">
  <p:cSld name="4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showMasterSp="0" userDrawn="1">
  <p:cSld name="5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showMasterSp="0" userDrawn="1">
  <p:cSld name="5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Sp="0" userDrawn="1">
  <p:cSld name="5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showMasterSp="0" userDrawn="1">
  <p:cSld name="5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showMasterSp="0" userDrawn="1">
  <p:cSld name="5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showMasterSp="0" userDrawn="1">
  <p:cSld name="5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showMasterSp="0" userDrawn="1">
  <p:cSld name="5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showMasterSp="0" userDrawn="1">
  <p:cSld name="5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showMasterSp="0" userDrawn="1">
  <p:cSld name="5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showMasterSp="0" userDrawn="1">
  <p:cSld name="5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showMasterSp="0" userDrawn="1">
  <p:cSld name="6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showMasterSp="0" userDrawn="1">
  <p:cSld name="6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showMasterSp="0" userDrawn="1">
  <p:cSld name="6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showMasterSp="0" userDrawn="1">
  <p:cSld name="6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showMasterSp="0" userDrawn="1">
  <p:cSld name="6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showMasterSp="0" userDrawn="1">
  <p:cSld name="6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showMasterSp="0" userDrawn="1">
  <p:cSld name="6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showMasterSp="0" userDrawn="1">
  <p:cSld name="6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showMasterSp="0" userDrawn="1">
  <p:cSld name="6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showMasterSp="0" userDrawn="1">
  <p:cSld name="6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showMasterSp="0" userDrawn="1">
  <p:cSld name="7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showMasterSp="0" userDrawn="1">
  <p:cSld name="7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showMasterSp="0" userDrawn="1">
  <p:cSld name="7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showMasterSp="0" userDrawn="1">
  <p:cSld name="7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showMasterSp="0" userDrawn="1">
  <p:cSld name="7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showMasterSp="0" userDrawn="1">
  <p:cSld name="7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showMasterSp="0" userDrawn="1">
  <p:cSld name="7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showMasterSp="0" userDrawn="1">
  <p:cSld name="7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showMasterSp="0" userDrawn="1">
  <p:cSld name="7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showMasterSp="0" userDrawn="1">
  <p:cSld name="7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showMasterSp="0" userDrawn="1">
  <p:cSld name="8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showMasterSp="0" userDrawn="1">
  <p:cSld name="8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showMasterSp="0" userDrawn="1">
  <p:cSld name="8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showMasterSp="0" userDrawn="1">
  <p:cSld name="8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showMasterSp="0" userDrawn="1">
  <p:cSld name="8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
        <p:nvSpPr>
          <p:cNvPr id="6" name="Text Box 5"/>
          <p:cNvSpPr txBox="1"/>
          <p:nvPr userDrawn="1"/>
        </p:nvSpPr>
        <p:spPr>
          <a:xfrm>
            <a:off x="1290955" y="4582795"/>
            <a:ext cx="309880" cy="368300"/>
          </a:xfrm>
          <a:prstGeom prst="rect">
            <a:avLst/>
          </a:prstGeom>
          <a:noFill/>
        </p:spPr>
        <p:txBody>
          <a:bodyPr wrap="none" rtlCol="0">
            <a:spAutoFit/>
          </a:bodyPr>
          <a:p>
            <a:endParaRPr lang="en-US"/>
          </a:p>
        </p:txBody>
      </p:sp>
    </p:spTree>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showMasterSp="0" userDrawn="1">
  <p:cSld name="8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showMasterSp="0" userDrawn="1">
  <p:cSld name="8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showMasterSp="0" userDrawn="1">
  <p:cSld name="8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showMasterSp="0" userDrawn="1">
  <p:cSld name="8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showMasterSp="0" userDrawn="1">
  <p:cSld name="8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showMasterSp="0" userDrawn="1">
  <p:cSld name="9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showMasterSp="0" userDrawn="1">
  <p:cSld name="9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showMasterSp="0" userDrawn="1">
  <p:cSld name="9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showMasterSp="0" userDrawn="1">
  <p:cSld name="9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showMasterSp="0" userDrawn="1">
  <p:cSld name="9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showMasterSp="0" userDrawn="1">
  <p:cSld name="9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showMasterSp="0" userDrawn="1">
  <p:cSld name="9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showMasterSp="0" userDrawn="1">
  <p:cSld name="9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7" Type="http://schemas.openxmlformats.org/officeDocument/2006/relationships/theme" Target="../theme/theme1.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33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1841500"/>
          </a:xfrm>
          <a:prstGeom prst="rect">
            <a:avLst/>
          </a:prstGeom>
        </p:spPr>
        <p:txBody>
          <a:bodyPr vert="horz" lIns="91440" tIns="45720" rIns="91440" bIns="45720" rtlCol="0">
            <a:sp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9.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0.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1.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6.xml"/><Relationship Id="rId1" Type="http://schemas.openxmlformats.org/officeDocument/2006/relationships/image" Target="../media/image5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0.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1.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23.xml.rels><?xml version="1.0" encoding="UTF-8" standalone="yes"?>
<Relationships xmlns="http://schemas.openxmlformats.org/package/2006/relationships"><Relationship Id="rId9" Type="http://schemas.openxmlformats.org/officeDocument/2006/relationships/hyperlink" Target="https://en.wikipedia.org/wiki/Philosophy_of_mind" TargetMode="External"/><Relationship Id="rId8" Type="http://schemas.openxmlformats.org/officeDocument/2006/relationships/hyperlink" Target="https://en.wikipedia.org/wiki/Artificial_intelligence" TargetMode="External"/><Relationship Id="rId7" Type="http://schemas.openxmlformats.org/officeDocument/2006/relationships/hyperlink" Target="https://en.wikipedia.org/wiki/Psychology" TargetMode="External"/><Relationship Id="rId6" Type="http://schemas.openxmlformats.org/officeDocument/2006/relationships/hyperlink" Target="https://en.wikipedia.org/wiki/Emotion" TargetMode="External"/><Relationship Id="rId5" Type="http://schemas.openxmlformats.org/officeDocument/2006/relationships/hyperlink" Target="https://en.wikipedia.org/wiki/Reasoning" TargetMode="External"/><Relationship Id="rId4" Type="http://schemas.openxmlformats.org/officeDocument/2006/relationships/hyperlink" Target="https://en.wikipedia.org/wiki/Attention" TargetMode="External"/><Relationship Id="rId3" Type="http://schemas.openxmlformats.org/officeDocument/2006/relationships/hyperlink" Target="https://en.wikipedia.org/wiki/Memory" TargetMode="External"/><Relationship Id="rId2" Type="http://schemas.openxmlformats.org/officeDocument/2006/relationships/hyperlink" Target="https://en.wikipedia.org/wiki/Language" TargetMode="External"/><Relationship Id="rId16" Type="http://schemas.openxmlformats.org/officeDocument/2006/relationships/slideLayout" Target="../slideLayouts/slideLayout2.xml"/><Relationship Id="rId15" Type="http://schemas.openxmlformats.org/officeDocument/2006/relationships/themeOverride" Target="../theme/themeOverride15.xml"/><Relationship Id="rId14" Type="http://schemas.openxmlformats.org/officeDocument/2006/relationships/hyperlink" Target="https://en.wikipedia.org/wiki/Neuron" TargetMode="External"/><Relationship Id="rId13" Type="http://schemas.openxmlformats.org/officeDocument/2006/relationships/hyperlink" Target="https://en.wikipedia.org/wiki/Cognitive_science#cite_note-stanford1-3" TargetMode="External"/><Relationship Id="rId12" Type="http://schemas.openxmlformats.org/officeDocument/2006/relationships/hyperlink" Target="https://en.wikipedia.org/wiki/Anthropology" TargetMode="External"/><Relationship Id="rId11" Type="http://schemas.openxmlformats.org/officeDocument/2006/relationships/hyperlink" Target="https://en.wikipedia.org/wiki/Linguistics" TargetMode="External"/><Relationship Id="rId10" Type="http://schemas.openxmlformats.org/officeDocument/2006/relationships/hyperlink" Target="https://en.wikipedia.org/wiki/Neuroscience" TargetMode="External"/><Relationship Id="rId1" Type="http://schemas.openxmlformats.org/officeDocument/2006/relationships/hyperlink" Target="https://en.wikipedia.org/wiki/Perception"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7.xml"/><Relationship Id="rId1"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hemeOverride" Target="../theme/themeOverride22.xml"/><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2.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22.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hemeOverride" Target="../theme/themeOverride27.xml"/><Relationship Id="rId1"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image" Target="../media/image25.png"/><Relationship Id="rId1" Type="http://schemas.openxmlformats.org/officeDocument/2006/relationships/image" Target="../media/image2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6.xml"/><Relationship Id="rId1" Type="http://schemas.openxmlformats.org/officeDocument/2006/relationships/image" Target="../media/image26.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7.xml"/><Relationship Id="rId1"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4.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7.xml"/><Relationship Id="rId1"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0.xml"/><Relationship Id="rId1"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1.xml"/><Relationship Id="rId1"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66.xml"/><Relationship Id="rId1"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5.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7.xml"/><Relationship Id="rId1"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0.xml"/><Relationship Id="rId1" Type="http://schemas.openxmlformats.org/officeDocument/2006/relationships/image" Target="../media/image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6.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image" Target="../media/image39.png"/><Relationship Id="rId1" Type="http://schemas.openxmlformats.org/officeDocument/2006/relationships/image" Target="../media/image38.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hemeOverride" Target="../theme/themeOverride32.xml"/><Relationship Id="rId1"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33.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85.xml"/><Relationship Id="rId1" Type="http://schemas.openxmlformats.org/officeDocument/2006/relationships/image" Target="../media/image4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87.xml"/><Relationship Id="rId1" Type="http://schemas.openxmlformats.org/officeDocument/2006/relationships/image" Target="../media/image4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88.xml"/><Relationship Id="rId1" Type="http://schemas.openxmlformats.org/officeDocument/2006/relationships/image" Target="../media/image43.pn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hemeOverride" Target="../theme/themeOverride34.xml"/><Relationship Id="rId1" Type="http://schemas.openxmlformats.org/officeDocument/2006/relationships/image" Target="../media/image44.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90.xml"/><Relationship Id="rId1" Type="http://schemas.openxmlformats.org/officeDocument/2006/relationships/image" Target="../media/image45.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5.xml"/><Relationship Id="rId1"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93.xml"/><Relationship Id="rId1" Type="http://schemas.openxmlformats.org/officeDocument/2006/relationships/image" Target="../media/image47.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94.xml"/><Relationship Id="rId1" Type="http://schemas.openxmlformats.org/officeDocument/2006/relationships/image" Target="../media/image47.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6.xml"/><Relationship Id="rId1"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96.xml"/><Relationship Id="rId1" Type="http://schemas.openxmlformats.org/officeDocument/2006/relationships/image" Target="../media/image49.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3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8.xml"/><Relationship Id="rId1" Type="http://schemas.openxmlformats.org/officeDocument/2006/relationships/image" Target="../media/image5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99.xml"/><Relationship Id="rId1" Type="http://schemas.openxmlformats.org/officeDocument/2006/relationships/image" Target="../media/image51.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00.xml"/><Relationship Id="rId1" Type="http://schemas.openxmlformats.org/officeDocument/2006/relationships/image" Target="../media/image52.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01.xml"/><Relationship Id="rId1"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ctrTitle" idx="4294967295"/>
          </p:nvPr>
        </p:nvSpPr>
        <p:spPr>
          <a:xfrm>
            <a:off x="381000" y="762000"/>
            <a:ext cx="8721969" cy="2057400"/>
          </a:xfrm>
          <a:noFill/>
          <a:ln>
            <a:noFill/>
          </a:ln>
          <a:effectLst/>
          <a:sp3d prstMaterial="plastic"/>
        </p:spPr>
        <p:txBody>
          <a:bodyPr vert="horz" lIns="45720" tIns="0" rIns="45720" bIns="0" anchor="b">
            <a:normAutofit/>
            <a:scene3d>
              <a:camera prst="orthographicFront"/>
              <a:lightRig rig="soft" dir="t">
                <a:rot lat="0" lon="0" rev="17220000"/>
              </a:lightRig>
            </a:scene3d>
            <a:sp3d prstMaterial="softEdge">
              <a:bevelT w="38100" h="38100"/>
            </a:sp3d>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6000" b="1" i="0" u="none" strike="noStrike" kern="1200" cap="none" spc="0" normalizeH="0" baseline="0" noProof="0" dirty="0" smtClean="0">
                <a:ln w="6350">
                  <a:noFill/>
                </a:ln>
                <a:solidFill>
                  <a:srgbClr val="0909FF"/>
                </a:solidFill>
                <a:effectLst/>
                <a:uLnTx/>
                <a:uFillTx/>
                <a:latin typeface="+mj-lt"/>
              </a:rPr>
              <a:t>Artificial Intelligence</a:t>
            </a:r>
            <a:endParaRPr kumimoji="0" lang="en-US" sz="4000" b="1" i="0" u="none" strike="noStrike" kern="1200" cap="none" spc="0" normalizeH="0" baseline="0" noProof="0" dirty="0" smtClean="0">
              <a:ln w="6350">
                <a:noFill/>
              </a:ln>
              <a:solidFill>
                <a:srgbClr val="0909FF"/>
              </a:solidFill>
              <a:effectLst/>
              <a:uLnTx/>
              <a:uFillTx/>
              <a:latin typeface="+mj-lt"/>
            </a:endParaRPr>
          </a:p>
        </p:txBody>
      </p:sp>
      <p:sp>
        <p:nvSpPr>
          <p:cNvPr id="4099" name="Subtitle 2"/>
          <p:cNvSpPr>
            <a:spLocks noGrp="1"/>
          </p:cNvSpPr>
          <p:nvPr>
            <p:ph type="subTitle"/>
          </p:nvPr>
        </p:nvSpPr>
        <p:spPr>
          <a:xfrm>
            <a:off x="419100" y="3886200"/>
            <a:ext cx="8305800" cy="3703955"/>
          </a:xfrm>
        </p:spPr>
        <p:txBody>
          <a:bodyPr vert="horz" wrap="square" lIns="91440" tIns="45720" rIns="91440" bIns="45720" anchor="t" anchorCtr="0"/>
          <a:lstStyle>
            <a:lvl1pPr marL="136525" lvl="0" indent="0" algn="ctr">
              <a:buClrTx/>
              <a:buSzPct val="65000"/>
              <a:buFont typeface="Wingdings" panose="05000000000000000000" pitchFamily="2" charset="2"/>
              <a:buNone/>
              <a:defRPr/>
            </a:lvl1pPr>
            <a:lvl2pPr marL="586105" lvl="1" indent="0" algn="ctr">
              <a:buClrTx/>
              <a:buSzPct val="80000"/>
              <a:buFont typeface="Wingdings" panose="05000000000000000000" pitchFamily="2" charset="2"/>
              <a:buNone/>
              <a:defRPr/>
            </a:lvl2pPr>
            <a:lvl3pPr marL="904875" lvl="2" indent="0" algn="ctr">
              <a:buClrTx/>
              <a:buSzPct val="95000"/>
              <a:buFont typeface="Wingdings" panose="05000000000000000000" pitchFamily="2" charset="2"/>
              <a:buNone/>
              <a:defRPr/>
            </a:lvl3pPr>
            <a:lvl4pPr marL="1170305" lvl="3" indent="0" algn="ctr">
              <a:buClrTx/>
              <a:buSzPct val="100000"/>
              <a:buFont typeface="Courier New" panose="02070309020205020404" pitchFamily="49" charset="0"/>
              <a:buNone/>
              <a:defRPr/>
            </a:lvl4pPr>
            <a:lvl5pPr marL="1362075" lvl="4" indent="0" algn="ctr">
              <a:buClrTx/>
              <a:buSzTx/>
              <a:buFont typeface="Arial" panose="020B0604020202020204" pitchFamily="34" charset="0"/>
              <a:buNone/>
              <a:defRPr/>
            </a:lvl5pPr>
          </a:lstStyle>
          <a:p>
            <a:pPr marL="0" lvl="0" indent="0" eaLnBrk="1" hangingPunct="1">
              <a:buClr>
                <a:srgbClr val="F9F9F9"/>
              </a:buClr>
              <a:buNone/>
            </a:pPr>
            <a:endParaRPr lang="en-US" sz="3400" b="1" dirty="0">
              <a:solidFill>
                <a:srgbClr val="303030"/>
              </a:solidFill>
            </a:endParaRPr>
          </a:p>
          <a:p>
            <a:pPr marL="0" lvl="0" indent="0" algn="r" eaLnBrk="1" hangingPunct="1">
              <a:buClr>
                <a:srgbClr val="F9F9F9"/>
              </a:buClr>
              <a:buNone/>
            </a:pPr>
            <a:r>
              <a:rPr lang="en-US" sz="1600" b="1" noProof="0" dirty="0" smtClean="0">
                <a:ln w="6350">
                  <a:noFill/>
                </a:ln>
                <a:solidFill>
                  <a:srgbClr val="0909FF"/>
                </a:solidFill>
                <a:effectLst/>
                <a:uLnTx/>
                <a:uFillTx/>
                <a:latin typeface="+mj-lt"/>
              </a:rPr>
              <a:t>Dr.SP.Rajamohana</a:t>
            </a:r>
            <a:endParaRPr lang="en-US" sz="1600" b="1" noProof="0" dirty="0" smtClean="0">
              <a:ln w="6350">
                <a:noFill/>
              </a:ln>
              <a:solidFill>
                <a:srgbClr val="0909FF"/>
              </a:solidFill>
              <a:effectLst/>
              <a:uLnTx/>
              <a:uFillTx/>
              <a:latin typeface="+mj-lt"/>
            </a:endParaRPr>
          </a:p>
          <a:p>
            <a:pPr marL="0" lvl="0" indent="0" algn="r" eaLnBrk="1" hangingPunct="1">
              <a:buClr>
                <a:srgbClr val="F9F9F9"/>
              </a:buClr>
              <a:buNone/>
            </a:pPr>
            <a:r>
              <a:rPr lang="en-US" sz="1600" b="1" noProof="0" dirty="0" smtClean="0">
                <a:ln w="6350">
                  <a:noFill/>
                </a:ln>
                <a:solidFill>
                  <a:srgbClr val="0909FF"/>
                </a:solidFill>
                <a:effectLst/>
                <a:uLnTx/>
                <a:uFillTx/>
                <a:latin typeface="+mj-lt"/>
              </a:rPr>
              <a:t>Assistant Professor</a:t>
            </a:r>
            <a:endParaRPr lang="en-US" sz="1600" b="1" noProof="0" dirty="0" smtClean="0">
              <a:ln w="6350">
                <a:noFill/>
              </a:ln>
              <a:solidFill>
                <a:srgbClr val="0909FF"/>
              </a:solidFill>
              <a:effectLst/>
              <a:uLnTx/>
              <a:uFillTx/>
              <a:latin typeface="+mj-lt"/>
            </a:endParaRPr>
          </a:p>
          <a:p>
            <a:pPr marL="0" lvl="0" indent="0" algn="r" eaLnBrk="1" hangingPunct="1">
              <a:buClr>
                <a:srgbClr val="F9F9F9"/>
              </a:buClr>
              <a:buNone/>
            </a:pPr>
            <a:r>
              <a:rPr lang="en-US" sz="1600" b="1" noProof="0" dirty="0" smtClean="0">
                <a:ln w="6350">
                  <a:noFill/>
                </a:ln>
                <a:solidFill>
                  <a:srgbClr val="0909FF"/>
                </a:solidFill>
                <a:effectLst/>
                <a:uLnTx/>
                <a:uFillTx/>
                <a:latin typeface="+mj-lt"/>
              </a:rPr>
              <a:t>Department of Computer Science</a:t>
            </a:r>
            <a:endParaRPr lang="en-US" sz="1600" b="1" noProof="0" dirty="0" smtClean="0">
              <a:ln w="6350">
                <a:noFill/>
              </a:ln>
              <a:solidFill>
                <a:srgbClr val="0909FF"/>
              </a:solidFill>
              <a:effectLst/>
              <a:uLnTx/>
              <a:uFillTx/>
              <a:latin typeface="+mj-lt"/>
            </a:endParaRPr>
          </a:p>
          <a:p>
            <a:pPr marL="0" lvl="0" indent="0" algn="r" eaLnBrk="1" hangingPunct="1">
              <a:buClr>
                <a:srgbClr val="F9F9F9"/>
              </a:buClr>
              <a:buNone/>
            </a:pPr>
            <a:r>
              <a:rPr lang="en-US" sz="1600" b="1" noProof="0" dirty="0" smtClean="0">
                <a:ln w="6350">
                  <a:noFill/>
                </a:ln>
                <a:solidFill>
                  <a:srgbClr val="0909FF"/>
                </a:solidFill>
                <a:effectLst/>
                <a:uLnTx/>
                <a:uFillTx/>
                <a:latin typeface="+mj-lt"/>
              </a:rPr>
              <a:t>School of Engineering and Technology</a:t>
            </a:r>
            <a:endParaRPr lang="en-US" sz="1600" b="1" noProof="0" dirty="0" smtClean="0">
              <a:ln w="6350">
                <a:noFill/>
              </a:ln>
              <a:solidFill>
                <a:srgbClr val="0909FF"/>
              </a:solidFill>
              <a:effectLst/>
              <a:uLnTx/>
              <a:uFillTx/>
              <a:latin typeface="+mj-lt"/>
            </a:endParaRPr>
          </a:p>
          <a:p>
            <a:pPr marL="0" lvl="0" indent="0" algn="r" eaLnBrk="1" hangingPunct="1">
              <a:buClr>
                <a:srgbClr val="F9F9F9"/>
              </a:buClr>
              <a:buNone/>
            </a:pPr>
            <a:r>
              <a:rPr lang="en-US" sz="1600" b="1" noProof="0" dirty="0" smtClean="0">
                <a:ln w="6350">
                  <a:noFill/>
                </a:ln>
                <a:solidFill>
                  <a:srgbClr val="0909FF"/>
                </a:solidFill>
                <a:effectLst/>
                <a:uLnTx/>
                <a:uFillTx/>
                <a:latin typeface="+mj-lt"/>
              </a:rPr>
              <a:t>Pondicherry University</a:t>
            </a:r>
            <a:endParaRPr lang="en-US" sz="1600" b="1" noProof="0" dirty="0" smtClean="0">
              <a:ln w="6350">
                <a:noFill/>
              </a:ln>
              <a:solidFill>
                <a:srgbClr val="0909FF"/>
              </a:solidFill>
              <a:effectLst/>
              <a:uLnTx/>
              <a:uFillTx/>
              <a:latin typeface="+mj-lt"/>
            </a:endParaRPr>
          </a:p>
          <a:p>
            <a:pPr marL="0" lvl="0" indent="0" algn="r" eaLnBrk="1" hangingPunct="1">
              <a:buClr>
                <a:srgbClr val="F9F9F9"/>
              </a:buClr>
              <a:buNone/>
            </a:pPr>
            <a:r>
              <a:rPr lang="en-US" sz="1600" b="1" noProof="0" dirty="0" smtClean="0">
                <a:ln w="6350">
                  <a:noFill/>
                </a:ln>
                <a:solidFill>
                  <a:srgbClr val="0909FF"/>
                </a:solidFill>
                <a:effectLst/>
                <a:uLnTx/>
                <a:uFillTx/>
                <a:latin typeface="+mj-lt"/>
              </a:rPr>
              <a:t>Karaikal Campus</a:t>
            </a:r>
            <a:r>
              <a:rPr lang="en-US" sz="1600" b="1" dirty="0">
                <a:solidFill>
                  <a:srgbClr val="4F0AFA"/>
                </a:solidFill>
              </a:rPr>
              <a:t>.</a:t>
            </a:r>
            <a:endParaRPr sz="3400" b="1" dirty="0">
              <a:solidFill>
                <a:srgbClr val="303030"/>
              </a:solidFill>
            </a:endParaRPr>
          </a:p>
          <a:p>
            <a:pPr marL="0" lvl="0" indent="0" eaLnBrk="1" hangingPunct="1">
              <a:buClr>
                <a:srgbClr val="F9F9F9"/>
              </a:buClr>
              <a:buNone/>
            </a:pPr>
            <a:endParaRPr b="1" dirty="0">
              <a:solidFill>
                <a:srgbClr val="303030"/>
              </a:solidFill>
            </a:endParaRPr>
          </a:p>
          <a:p>
            <a:pPr marL="0" lvl="0" indent="0" eaLnBrk="1" hangingPunct="1">
              <a:buClr>
                <a:srgbClr val="F9F9F9"/>
              </a:buClr>
              <a:buFont typeface="Wingdings 2" panose="05020102010507070707" pitchFamily="18" charset="2"/>
              <a:buNone/>
            </a:pPr>
            <a:endParaRPr lang="it-IT" altLang="x-none" sz="2900" dirty="0">
              <a:solidFill>
                <a:srgbClr val="303030"/>
              </a:solidFill>
            </a:endParaRPr>
          </a:p>
        </p:txBody>
      </p:sp>
      <p:sp>
        <p:nvSpPr>
          <p:cNvPr id="3" name="Date Placeholder 2"/>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
        <p:nvSpPr>
          <p:cNvPr id="4" name="Text Box 3"/>
          <p:cNvSpPr txBox="1"/>
          <p:nvPr/>
        </p:nvSpPr>
        <p:spPr>
          <a:xfrm>
            <a:off x="4042410" y="2900045"/>
            <a:ext cx="1549400" cy="614045"/>
          </a:xfrm>
          <a:prstGeom prst="rect">
            <a:avLst/>
          </a:prstGeom>
          <a:noFill/>
        </p:spPr>
        <p:txBody>
          <a:bodyPr wrap="none" rtlCol="0">
            <a:spAutoFit/>
          </a:bodyPr>
          <a:p>
            <a:pPr marL="0" lvl="0" indent="0" algn="l" eaLnBrk="1" hangingPunct="1">
              <a:buClr>
                <a:srgbClr val="F9F9F9"/>
              </a:buClr>
              <a:buNone/>
            </a:pPr>
            <a:r>
              <a:rPr lang="en-US" sz="3400" b="1" dirty="0">
                <a:solidFill>
                  <a:srgbClr val="303030"/>
                </a:solidFill>
                <a:sym typeface="+mn-ea"/>
              </a:rPr>
              <a:t>UNIT-1</a:t>
            </a:r>
            <a:endParaRPr lang="en-US" sz="3400" b="1" dirty="0">
              <a:solidFill>
                <a:srgbClr val="303030"/>
              </a:solidFill>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5121" name="Title 5120"/>
          <p:cNvSpPr>
            <a:spLocks noGrp="1"/>
          </p:cNvSpPr>
          <p:nvPr>
            <p:ph type="title"/>
          </p:nvPr>
        </p:nvSpPr>
        <p:spPr>
          <a:xfrm>
            <a:off x="1150938" y="314008"/>
            <a:ext cx="7793037" cy="1446530"/>
          </a:xfrm>
        </p:spPr>
        <p:txBody>
          <a:bodyPr wrap="square" lIns="90000" tIns="46800" rIns="90000" bIns="46800" anchor="b" anchorCtr="0">
            <a:spAutoFit/>
          </a:bodyPr>
          <a:p>
            <a:pPr algn="ctr" defTabSz="914400">
              <a:lnSpc>
                <a:spcPct val="100000"/>
              </a:lnSpc>
              <a:buClrTx/>
              <a:buSzTx/>
              <a:buFontTx/>
              <a:defRPr/>
            </a:pPr>
            <a:r>
              <a:rPr lang="en-US" noProof="0">
                <a:solidFill>
                  <a:srgbClr val="0909FF"/>
                </a:solidFill>
                <a:effectLst/>
                <a:uLnTx/>
                <a:uFillTx/>
              </a:rPr>
              <a:t>What is Artificial Intelligence?</a:t>
            </a:r>
            <a:endParaRPr lang="en-US" noProof="0">
              <a:solidFill>
                <a:srgbClr val="0909FF"/>
              </a:solidFill>
              <a:effectLst/>
              <a:uLnTx/>
              <a:uFillTx/>
            </a:endParaRPr>
          </a:p>
        </p:txBody>
      </p:sp>
      <p:sp>
        <p:nvSpPr>
          <p:cNvPr id="5122" name="Text Placeholder 5121"/>
          <p:cNvSpPr>
            <a:spLocks noGrp="1"/>
          </p:cNvSpPr>
          <p:nvPr>
            <p:ph type="body" idx="1"/>
          </p:nvPr>
        </p:nvSpPr>
        <p:spPr>
          <a:xfrm>
            <a:off x="1182688" y="2017713"/>
            <a:ext cx="7772400" cy="1513205"/>
          </a:xfrm>
        </p:spPr>
        <p:txBody>
          <a:bodyPr wrap="square" lIns="90000" tIns="46800" rIns="90000" bIns="46800" anchor="t" anchorCtr="0">
            <a:spAutoFit/>
          </a:bodyPr>
          <a:p>
            <a:pPr defTabSz="457200">
              <a:lnSpc>
                <a:spcPct val="10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Definitions of AI vary</a:t>
            </a:r>
          </a:p>
          <a:p>
            <a:pPr defTabSz="457200">
              <a:lnSpc>
                <a:spcPct val="10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Artificial Intelligence is the study of systems that</a:t>
            </a:r>
          </a:p>
        </p:txBody>
      </p:sp>
      <p:grpSp>
        <p:nvGrpSpPr>
          <p:cNvPr id="5123" name="Group 5122"/>
          <p:cNvGrpSpPr/>
          <p:nvPr/>
        </p:nvGrpSpPr>
        <p:grpSpPr>
          <a:xfrm>
            <a:off x="1524000" y="3886200"/>
            <a:ext cx="6323013" cy="1649413"/>
            <a:chOff x="960" y="2448"/>
            <a:chExt cx="3983" cy="1039"/>
          </a:xfrm>
        </p:grpSpPr>
        <p:sp>
          <p:nvSpPr>
            <p:cNvPr id="5124" name="Rectangles 5123"/>
            <p:cNvSpPr/>
            <p:nvPr/>
          </p:nvSpPr>
          <p:spPr>
            <a:xfrm>
              <a:off x="2952" y="2968"/>
              <a:ext cx="1992" cy="520"/>
            </a:xfrm>
            <a:prstGeom prst="rect">
              <a:avLst/>
            </a:prstGeom>
            <a:noFill/>
            <a:ln w="9525">
              <a:noFill/>
            </a:ln>
          </p:spPr>
          <p:txBody>
            <a:bodyPr lIns="90000" tIns="46800" rIns="90000" bIns="46800"/>
            <a:p>
              <a:pPr defTabSz="457200" eaLnBrk="1" hangingPunct="1">
                <a:lnSpc>
                  <a:spcPct val="100000"/>
                </a:lnSpc>
                <a:spcBef>
                  <a:spcPts val="700"/>
                </a:spcBef>
                <a:buClr>
                  <a:srgbClr val="3333CC"/>
                </a:buClr>
                <a:buSzPct val="60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sz="2800">
                  <a:solidFill>
                    <a:srgbClr val="000000"/>
                  </a:solidFill>
                  <a:latin typeface="Tahoma" panose="020B0604030504040204" pitchFamily="34" charset="0"/>
                  <a:ea typeface="ＤＦ中太楷書体" panose="02010609010101010101" charset="-128"/>
                  <a:cs typeface="ＤＦ中太楷書体" panose="02010609010101010101" charset="-128"/>
                </a:rPr>
                <a:t>act rationally</a:t>
              </a:r>
              <a:endParaRPr sz="2800">
                <a:solidFill>
                  <a:srgbClr val="000000"/>
                </a:solidFill>
                <a:latin typeface="Tahoma" panose="020B0604030504040204" pitchFamily="34" charset="0"/>
                <a:ea typeface="ＤＦ中太楷書体" panose="02010609010101010101" charset="-128"/>
                <a:cs typeface="ＤＦ中太楷書体" panose="02010609010101010101" charset="-128"/>
              </a:endParaRPr>
            </a:p>
          </p:txBody>
        </p:sp>
        <p:sp>
          <p:nvSpPr>
            <p:cNvPr id="5125" name="Rectangles 5124"/>
            <p:cNvSpPr/>
            <p:nvPr/>
          </p:nvSpPr>
          <p:spPr>
            <a:xfrm>
              <a:off x="960" y="2968"/>
              <a:ext cx="1992" cy="520"/>
            </a:xfrm>
            <a:prstGeom prst="rect">
              <a:avLst/>
            </a:prstGeom>
            <a:noFill/>
            <a:ln w="9525">
              <a:noFill/>
            </a:ln>
          </p:spPr>
          <p:txBody>
            <a:bodyPr lIns="90000" tIns="46800" rIns="90000" bIns="46800"/>
            <a:p>
              <a:pPr defTabSz="457200" eaLnBrk="1" hangingPunct="1">
                <a:lnSpc>
                  <a:spcPct val="100000"/>
                </a:lnSpc>
                <a:spcBef>
                  <a:spcPts val="700"/>
                </a:spcBef>
                <a:buClr>
                  <a:srgbClr val="3333CC"/>
                </a:buClr>
                <a:buSzPct val="60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sz="2800">
                  <a:solidFill>
                    <a:srgbClr val="000000"/>
                  </a:solidFill>
                  <a:latin typeface="Tahoma" panose="020B0604030504040204" pitchFamily="34" charset="0"/>
                  <a:ea typeface="ＤＦ中太楷書体" panose="02010609010101010101" charset="-128"/>
                  <a:cs typeface="ＤＦ中太楷書体" panose="02010609010101010101" charset="-128"/>
                </a:rPr>
                <a:t>act like humans</a:t>
              </a:r>
              <a:endParaRPr sz="2800">
                <a:solidFill>
                  <a:srgbClr val="000000"/>
                </a:solidFill>
                <a:latin typeface="Tahoma" panose="020B0604030504040204" pitchFamily="34" charset="0"/>
                <a:ea typeface="ＤＦ中太楷書体" panose="02010609010101010101" charset="-128"/>
                <a:cs typeface="ＤＦ中太楷書体" panose="02010609010101010101" charset="-128"/>
              </a:endParaRPr>
            </a:p>
          </p:txBody>
        </p:sp>
        <p:sp>
          <p:nvSpPr>
            <p:cNvPr id="5126" name="Rectangles 5125"/>
            <p:cNvSpPr/>
            <p:nvPr/>
          </p:nvSpPr>
          <p:spPr>
            <a:xfrm>
              <a:off x="2952" y="2448"/>
              <a:ext cx="1992" cy="520"/>
            </a:xfrm>
            <a:prstGeom prst="rect">
              <a:avLst/>
            </a:prstGeom>
            <a:noFill/>
            <a:ln w="9525">
              <a:noFill/>
            </a:ln>
          </p:spPr>
          <p:txBody>
            <a:bodyPr lIns="90000" tIns="46800" rIns="90000" bIns="46800"/>
            <a:p>
              <a:pPr defTabSz="457200" eaLnBrk="1" hangingPunct="1">
                <a:lnSpc>
                  <a:spcPct val="100000"/>
                </a:lnSpc>
                <a:spcBef>
                  <a:spcPts val="700"/>
                </a:spcBef>
                <a:buClr>
                  <a:srgbClr val="3333CC"/>
                </a:buClr>
                <a:buSzPct val="60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sz="2800">
                  <a:solidFill>
                    <a:srgbClr val="000000"/>
                  </a:solidFill>
                  <a:latin typeface="Tahoma" panose="020B0604030504040204" pitchFamily="34" charset="0"/>
                  <a:ea typeface="ＤＦ中太楷書体" panose="02010609010101010101" charset="-128"/>
                  <a:cs typeface="ＤＦ中太楷書体" panose="02010609010101010101" charset="-128"/>
                </a:rPr>
                <a:t>think rationally</a:t>
              </a:r>
              <a:endParaRPr sz="2800">
                <a:solidFill>
                  <a:srgbClr val="000000"/>
                </a:solidFill>
                <a:latin typeface="Tahoma" panose="020B0604030504040204" pitchFamily="34" charset="0"/>
                <a:ea typeface="ＤＦ中太楷書体" panose="02010609010101010101" charset="-128"/>
                <a:cs typeface="ＤＦ中太楷書体" panose="02010609010101010101" charset="-128"/>
              </a:endParaRPr>
            </a:p>
          </p:txBody>
        </p:sp>
        <p:sp>
          <p:nvSpPr>
            <p:cNvPr id="5127" name="Rectangles 5126"/>
            <p:cNvSpPr/>
            <p:nvPr/>
          </p:nvSpPr>
          <p:spPr>
            <a:xfrm>
              <a:off x="960" y="2448"/>
              <a:ext cx="1992" cy="520"/>
            </a:xfrm>
            <a:prstGeom prst="rect">
              <a:avLst/>
            </a:prstGeom>
            <a:noFill/>
            <a:ln w="9525">
              <a:noFill/>
            </a:ln>
          </p:spPr>
          <p:txBody>
            <a:bodyPr lIns="90000" tIns="46800" rIns="90000" bIns="46800"/>
            <a:p>
              <a:pPr defTabSz="457200" eaLnBrk="1" hangingPunct="1">
                <a:lnSpc>
                  <a:spcPct val="100000"/>
                </a:lnSpc>
                <a:spcBef>
                  <a:spcPts val="700"/>
                </a:spcBef>
                <a:buClr>
                  <a:srgbClr val="3333CC"/>
                </a:buClr>
                <a:buSzPct val="60000"/>
                <a:buFont typeface="Wingdings" panose="05000000000000000000" pitchFamily="2" charset="2"/>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sz="2800">
                  <a:solidFill>
                    <a:srgbClr val="000000"/>
                  </a:solidFill>
                  <a:latin typeface="Tahoma" panose="020B0604030504040204" pitchFamily="34" charset="0"/>
                  <a:ea typeface="ＤＦ中太楷書体" panose="02010609010101010101" charset="-128"/>
                  <a:cs typeface="ＤＦ中太楷書体" panose="02010609010101010101" charset="-128"/>
                </a:rPr>
                <a:t>think like humans</a:t>
              </a:r>
              <a:endParaRPr sz="2800">
                <a:solidFill>
                  <a:srgbClr val="000000"/>
                </a:solidFill>
                <a:latin typeface="Tahoma" panose="020B0604030504040204" pitchFamily="34" charset="0"/>
                <a:ea typeface="ＤＦ中太楷書体" panose="02010609010101010101" charset="-128"/>
                <a:cs typeface="ＤＦ中太楷書体" panose="02010609010101010101" charset="-128"/>
              </a:endParaRPr>
            </a:p>
          </p:txBody>
        </p:sp>
        <p:sp>
          <p:nvSpPr>
            <p:cNvPr id="5128" name="Straight Connector 5127"/>
            <p:cNvSpPr/>
            <p:nvPr/>
          </p:nvSpPr>
          <p:spPr>
            <a:xfrm>
              <a:off x="960" y="2448"/>
              <a:ext cx="3984" cy="1"/>
            </a:xfrm>
            <a:prstGeom prst="line">
              <a:avLst/>
            </a:prstGeom>
            <a:ln w="28440" cap="flat" cmpd="sng">
              <a:solidFill>
                <a:srgbClr val="000000"/>
              </a:solidFill>
              <a:prstDash val="solid"/>
              <a:miter/>
              <a:headEnd type="none" w="med" len="med"/>
              <a:tailEnd type="none" w="med" len="med"/>
            </a:ln>
          </p:spPr>
        </p:sp>
        <p:sp>
          <p:nvSpPr>
            <p:cNvPr id="5129" name="Straight Connector 5128"/>
            <p:cNvSpPr/>
            <p:nvPr/>
          </p:nvSpPr>
          <p:spPr>
            <a:xfrm>
              <a:off x="960" y="2968"/>
              <a:ext cx="3984" cy="1"/>
            </a:xfrm>
            <a:prstGeom prst="line">
              <a:avLst/>
            </a:prstGeom>
            <a:ln w="12600" cap="flat" cmpd="sng">
              <a:solidFill>
                <a:srgbClr val="000000"/>
              </a:solidFill>
              <a:prstDash val="solid"/>
              <a:miter/>
              <a:headEnd type="none" w="med" len="med"/>
              <a:tailEnd type="none" w="med" len="med"/>
            </a:ln>
          </p:spPr>
        </p:sp>
        <p:sp>
          <p:nvSpPr>
            <p:cNvPr id="5130" name="Straight Connector 5129"/>
            <p:cNvSpPr/>
            <p:nvPr/>
          </p:nvSpPr>
          <p:spPr>
            <a:xfrm>
              <a:off x="960" y="3488"/>
              <a:ext cx="3984" cy="1"/>
            </a:xfrm>
            <a:prstGeom prst="line">
              <a:avLst/>
            </a:prstGeom>
            <a:ln w="28440" cap="flat" cmpd="sng">
              <a:solidFill>
                <a:srgbClr val="000000"/>
              </a:solidFill>
              <a:prstDash val="solid"/>
              <a:miter/>
              <a:headEnd type="none" w="med" len="med"/>
              <a:tailEnd type="none" w="med" len="med"/>
            </a:ln>
          </p:spPr>
        </p:sp>
        <p:sp>
          <p:nvSpPr>
            <p:cNvPr id="5131" name="Straight Connector 5130"/>
            <p:cNvSpPr/>
            <p:nvPr/>
          </p:nvSpPr>
          <p:spPr>
            <a:xfrm>
              <a:off x="960" y="2448"/>
              <a:ext cx="1" cy="1040"/>
            </a:xfrm>
            <a:prstGeom prst="line">
              <a:avLst/>
            </a:prstGeom>
            <a:ln w="28440" cap="flat" cmpd="sng">
              <a:solidFill>
                <a:srgbClr val="000000"/>
              </a:solidFill>
              <a:prstDash val="solid"/>
              <a:miter/>
              <a:headEnd type="none" w="med" len="med"/>
              <a:tailEnd type="none" w="med" len="med"/>
            </a:ln>
          </p:spPr>
        </p:sp>
        <p:sp>
          <p:nvSpPr>
            <p:cNvPr id="5132" name="Straight Connector 5131"/>
            <p:cNvSpPr/>
            <p:nvPr/>
          </p:nvSpPr>
          <p:spPr>
            <a:xfrm>
              <a:off x="2952" y="2448"/>
              <a:ext cx="1" cy="1040"/>
            </a:xfrm>
            <a:prstGeom prst="line">
              <a:avLst/>
            </a:prstGeom>
            <a:ln w="12600" cap="flat" cmpd="sng">
              <a:solidFill>
                <a:srgbClr val="000000"/>
              </a:solidFill>
              <a:prstDash val="solid"/>
              <a:miter/>
              <a:headEnd type="none" w="med" len="med"/>
              <a:tailEnd type="none" w="med" len="med"/>
            </a:ln>
          </p:spPr>
        </p:sp>
        <p:sp>
          <p:nvSpPr>
            <p:cNvPr id="5133" name="Straight Connector 5132"/>
            <p:cNvSpPr/>
            <p:nvPr/>
          </p:nvSpPr>
          <p:spPr>
            <a:xfrm>
              <a:off x="4944" y="2448"/>
              <a:ext cx="1" cy="1040"/>
            </a:xfrm>
            <a:prstGeom prst="line">
              <a:avLst/>
            </a:prstGeom>
            <a:ln w="28440" cap="flat" cmpd="sng">
              <a:solidFill>
                <a:srgbClr val="000000"/>
              </a:solidFill>
              <a:prstDash val="solid"/>
              <a:miter/>
              <a:headEnd type="none" w="med" len="med"/>
              <a:tailEnd type="none" w="med" len="med"/>
            </a:ln>
          </p:spPr>
        </p:sp>
      </p:grpSp>
      <p:sp>
        <p:nvSpPr>
          <p:cNvPr id="3" name="Date Placeholder 2"/>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58370" name="Title 1"/>
          <p:cNvSpPr>
            <a:spLocks noGrp="1"/>
          </p:cNvSpPr>
          <p:nvPr>
            <p:ph type="title"/>
          </p:nvPr>
        </p:nvSpPr>
        <p:spPr>
          <a:xfrm>
            <a:off x="228600" y="228600"/>
            <a:ext cx="8686800" cy="758825"/>
          </a:xfrm>
        </p:spPr>
        <p:txBody>
          <a:bodyPr vert="horz" wrap="square" lIns="91440" tIns="45720" rIns="91440" bIns="45720" anchor="b" anchorCtr="0">
            <a:normAutofit fontScale="90000"/>
          </a:bodyPr>
          <a:p>
            <a:pPr eaLnBrk="1" hangingPunct="1"/>
            <a:r>
              <a:rPr lang="en-US" kern="1200" noProof="0" dirty="0" smtClean="0">
                <a:solidFill>
                  <a:srgbClr val="0909FF"/>
                </a:solidFill>
                <a:effectLst/>
                <a:uLnTx/>
                <a:uFillTx/>
                <a:latin typeface="+mj-lt"/>
              </a:rPr>
              <a:t>Learning agents(Taxi driver)</a:t>
            </a:r>
            <a:endParaRPr kern="1200">
              <a:solidFill>
                <a:srgbClr val="7B9899"/>
              </a:solidFill>
              <a:latin typeface="+mj-lt"/>
              <a:ea typeface="MS PGothic" panose="020B0600070205080204" charset="-128"/>
              <a:cs typeface="MS PGothic" panose="020B0600070205080204" charset="-128"/>
            </a:endParaRPr>
          </a:p>
        </p:txBody>
      </p:sp>
      <p:sp>
        <p:nvSpPr>
          <p:cNvPr id="58371" name="Content Placeholder 2"/>
          <p:cNvSpPr>
            <a:spLocks noGrp="1"/>
          </p:cNvSpPr>
          <p:nvPr>
            <p:ph sz="quarter" idx="1"/>
          </p:nvPr>
        </p:nvSpPr>
        <p:spPr>
          <a:xfrm>
            <a:off x="301625" y="987425"/>
            <a:ext cx="8504555" cy="5513070"/>
          </a:xfrm>
        </p:spPr>
        <p:txBody>
          <a:bodyPr vert="horz" wrap="square" lIns="91440" tIns="45720" rIns="91440" bIns="45720" anchor="t" anchorCtr="0"/>
          <a:p>
            <a:pPr lvl="1" indent="-411480" algn="l">
              <a:buClrTx/>
              <a:buSzPct val="65000"/>
              <a:buFont typeface="Wingdings" panose="05000000000000000000" charset="0"/>
              <a:buChar char="Ø"/>
            </a:pPr>
            <a:r>
              <a:rPr dirty="0">
                <a:solidFill>
                  <a:srgbClr val="FF0000"/>
                </a:solidFill>
              </a:rPr>
              <a:t>Performance element</a:t>
            </a:r>
            <a:endParaRPr dirty="0">
              <a:solidFill>
                <a:srgbClr val="FF0000"/>
              </a:solidFill>
            </a:endParaRPr>
          </a:p>
          <a:p>
            <a:pPr lvl="2" indent="-411480" algn="l">
              <a:buClrTx/>
              <a:buSzPct val="65000"/>
              <a:buFont typeface="Wingdings" panose="05000000000000000000" charset="0"/>
              <a:buChar char="Ø"/>
            </a:pPr>
            <a:r>
              <a:rPr dirty="0">
                <a:solidFill>
                  <a:srgbClr val="002060"/>
                </a:solidFill>
              </a:rPr>
              <a:t>How it currently drives</a:t>
            </a:r>
            <a:endParaRPr dirty="0">
              <a:solidFill>
                <a:srgbClr val="002060"/>
              </a:solidFill>
            </a:endParaRPr>
          </a:p>
          <a:p>
            <a:pPr lvl="1" indent="-411480" algn="l">
              <a:buClrTx/>
              <a:buSzPct val="65000"/>
              <a:buFont typeface="Wingdings" panose="05000000000000000000" charset="0"/>
              <a:buChar char="Ø"/>
            </a:pPr>
            <a:r>
              <a:rPr dirty="0">
                <a:solidFill>
                  <a:srgbClr val="FF0000"/>
                </a:solidFill>
              </a:rPr>
              <a:t>Taxi driver Makes quick left turn across 3 lanes</a:t>
            </a:r>
            <a:endParaRPr dirty="0">
              <a:solidFill>
                <a:srgbClr val="FF0000"/>
              </a:solidFill>
            </a:endParaRPr>
          </a:p>
          <a:p>
            <a:pPr lvl="2" indent="-411480" algn="l">
              <a:buClrTx/>
              <a:buSzPct val="65000"/>
              <a:buFont typeface="Wingdings" panose="05000000000000000000" charset="0"/>
              <a:buChar char="Ø"/>
            </a:pPr>
            <a:r>
              <a:rPr dirty="0">
                <a:solidFill>
                  <a:srgbClr val="002060"/>
                </a:solidFill>
              </a:rPr>
              <a:t>Critics observe shocking language by passenger and other drivers and informs bad action</a:t>
            </a:r>
            <a:endParaRPr dirty="0">
              <a:solidFill>
                <a:srgbClr val="002060"/>
              </a:solidFill>
            </a:endParaRPr>
          </a:p>
          <a:p>
            <a:pPr lvl="2" indent="-411480" algn="l">
              <a:buClrTx/>
              <a:buSzPct val="65000"/>
              <a:buFont typeface="Wingdings" panose="05000000000000000000" charset="0"/>
              <a:buChar char="Ø"/>
            </a:pPr>
            <a:r>
              <a:rPr dirty="0">
                <a:solidFill>
                  <a:srgbClr val="002060"/>
                </a:solidFill>
              </a:rPr>
              <a:t>Learning element tries to modify performance elements for future</a:t>
            </a:r>
            <a:endParaRPr dirty="0">
              <a:solidFill>
                <a:srgbClr val="002060"/>
              </a:solidFill>
            </a:endParaRPr>
          </a:p>
          <a:p>
            <a:pPr lvl="2" indent="-411480" algn="l">
              <a:buClrTx/>
              <a:buSzPct val="65000"/>
              <a:buFont typeface="Wingdings" panose="05000000000000000000" charset="0"/>
              <a:buChar char="Ø"/>
            </a:pPr>
            <a:r>
              <a:rPr dirty="0">
                <a:solidFill>
                  <a:srgbClr val="002060"/>
                </a:solidFill>
              </a:rPr>
              <a:t>Problem generator suggests experiment out something called Brakes on different Road conditions</a:t>
            </a:r>
            <a:endParaRPr dirty="0">
              <a:solidFill>
                <a:srgbClr val="002060"/>
              </a:solidFill>
            </a:endParaRPr>
          </a:p>
          <a:p>
            <a:pPr lvl="1" indent="-411480" algn="l">
              <a:buClrTx/>
              <a:buSzPct val="65000"/>
              <a:buFont typeface="Wingdings" panose="05000000000000000000" charset="0"/>
              <a:buChar char="Ø"/>
            </a:pPr>
            <a:r>
              <a:rPr dirty="0">
                <a:solidFill>
                  <a:srgbClr val="FF0000"/>
                </a:solidFill>
              </a:rPr>
              <a:t> Exploration vs. Exploitation</a:t>
            </a:r>
            <a:endParaRPr dirty="0">
              <a:solidFill>
                <a:srgbClr val="FF0000"/>
              </a:solidFill>
            </a:endParaRPr>
          </a:p>
          <a:p>
            <a:pPr lvl="2" indent="-411480" algn="l">
              <a:buClrTx/>
              <a:buSzPct val="65000"/>
              <a:buFont typeface="Wingdings" panose="05000000000000000000" charset="0"/>
              <a:buChar char="Ø"/>
            </a:pPr>
            <a:r>
              <a:rPr dirty="0">
                <a:solidFill>
                  <a:srgbClr val="002060"/>
                </a:solidFill>
              </a:rPr>
              <a:t>Learning experience can be costly in the short run</a:t>
            </a:r>
            <a:endParaRPr dirty="0">
              <a:solidFill>
                <a:srgbClr val="002060"/>
              </a:solidFill>
            </a:endParaRPr>
          </a:p>
          <a:p>
            <a:pPr lvl="2" indent="-411480" algn="l">
              <a:buClrTx/>
              <a:buSzPct val="65000"/>
              <a:buFont typeface="Wingdings" panose="05000000000000000000" charset="0"/>
              <a:buChar char="Ø"/>
            </a:pPr>
            <a:r>
              <a:rPr dirty="0">
                <a:solidFill>
                  <a:srgbClr val="002060"/>
                </a:solidFill>
              </a:rPr>
              <a:t>shocking language from other drivers</a:t>
            </a:r>
            <a:endParaRPr dirty="0">
              <a:solidFill>
                <a:srgbClr val="002060"/>
              </a:solidFill>
            </a:endParaRPr>
          </a:p>
          <a:p>
            <a:pPr lvl="2" indent="-411480" algn="l">
              <a:buClrTx/>
              <a:buSzPct val="65000"/>
              <a:buFont typeface="Wingdings" panose="05000000000000000000" charset="0"/>
              <a:buChar char="Ø"/>
            </a:pPr>
            <a:r>
              <a:rPr dirty="0">
                <a:solidFill>
                  <a:srgbClr val="002060"/>
                </a:solidFill>
              </a:rPr>
              <a:t>Less tip</a:t>
            </a:r>
            <a:endParaRPr dirty="0">
              <a:solidFill>
                <a:srgbClr val="002060"/>
              </a:solidFill>
            </a:endParaRPr>
          </a:p>
          <a:p>
            <a:pPr lvl="2" indent="-411480" algn="l">
              <a:buClrTx/>
              <a:buSzPct val="65000"/>
              <a:buFont typeface="Wingdings" panose="05000000000000000000" charset="0"/>
              <a:buChar char="Ø"/>
            </a:pPr>
            <a:r>
              <a:rPr dirty="0">
                <a:solidFill>
                  <a:srgbClr val="002060"/>
                </a:solidFill>
              </a:rPr>
              <a:t>Fewer passengers</a:t>
            </a:r>
            <a:endParaRPr dirty="0">
              <a:solidFill>
                <a:srgbClr val="002060"/>
              </a:solidFill>
            </a:endParaRPr>
          </a:p>
          <a:p>
            <a:pPr lvl="1" indent="-411480" algn="l">
              <a:buClrTx/>
              <a:buSzPct val="65000"/>
              <a:buFont typeface="Wingdings" panose="05000000000000000000" charset="0"/>
              <a:buChar char="Ø"/>
            </a:pPr>
            <a:endParaRPr dirty="0">
              <a:solidFill>
                <a:srgbClr val="002060"/>
              </a:solidFill>
            </a:endParaRPr>
          </a:p>
          <a:p>
            <a:pPr lvl="2" indent="-411480" algn="l">
              <a:buClrTx/>
              <a:buSzPct val="65000"/>
              <a:buFont typeface="Wingdings" panose="05000000000000000000" charset="0"/>
              <a:buChar char="Ø"/>
            </a:pPr>
            <a:endParaRPr dirty="0">
              <a:solidFill>
                <a:srgbClr val="FF0000"/>
              </a:solidFill>
            </a:endParaRPr>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sp>
        <p:nvSpPr>
          <p:cNvPr id="1318914" name="Rectangle 2"/>
          <p:cNvSpPr>
            <a:spLocks noGrp="1" noChangeArrowheads="1"/>
          </p:cNvSpPr>
          <p:nvPr>
            <p:ph type="title"/>
          </p:nvPr>
        </p:nvSpPr>
        <p:spPr>
          <a:xfrm>
            <a:off x="762000" y="-76200"/>
            <a:ext cx="7772400" cy="1143000"/>
          </a:xfrm>
        </p:spPr>
        <p:txBody>
          <a:bodyPr/>
          <a:lstStyle/>
          <a:p>
            <a:pPr eaLnBrk="1" hangingPunct="1">
              <a:defRPr/>
            </a:pPr>
            <a:r>
              <a:rPr lang="en-US" sz="2800" dirty="0" smtClean="0">
                <a:solidFill>
                  <a:srgbClr val="FF0000"/>
                </a:solidFill>
              </a:rPr>
              <a:t>Summary: agent types</a:t>
            </a:r>
            <a:endParaRPr lang="en-US" sz="2800" dirty="0" smtClean="0">
              <a:solidFill>
                <a:srgbClr val="FF0000"/>
              </a:solidFill>
            </a:endParaRPr>
          </a:p>
        </p:txBody>
      </p:sp>
      <p:sp>
        <p:nvSpPr>
          <p:cNvPr id="1318915" name="Rectangle 3"/>
          <p:cNvSpPr>
            <a:spLocks noGrp="1" noChangeArrowheads="1"/>
          </p:cNvSpPr>
          <p:nvPr>
            <p:ph type="body" idx="1"/>
          </p:nvPr>
        </p:nvSpPr>
        <p:spPr>
          <a:xfrm>
            <a:off x="381000" y="742950"/>
            <a:ext cx="8576945" cy="5843905"/>
          </a:xfrm>
        </p:spPr>
        <p:txBody>
          <a:bodyPr wrap="square"/>
          <a:lstStyle/>
          <a:p>
            <a:pPr eaLnBrk="1" hangingPunct="1">
              <a:defRPr/>
            </a:pPr>
            <a:r>
              <a:rPr lang="en-US" sz="1800" b="1" dirty="0" smtClean="0">
                <a:solidFill>
                  <a:srgbClr val="FF0000"/>
                </a:solidFill>
              </a:rPr>
              <a:t>(1) Table-driven agents</a:t>
            </a:r>
            <a:r>
              <a:rPr lang="en-US" sz="1800" dirty="0" smtClean="0">
                <a:solidFill>
                  <a:srgbClr val="FF0000"/>
                </a:solidFill>
              </a:rPr>
              <a:t> </a:t>
            </a:r>
            <a:endParaRPr lang="en-US" sz="1800" dirty="0" smtClean="0">
              <a:solidFill>
                <a:srgbClr val="FF0000"/>
              </a:solidFill>
            </a:endParaRPr>
          </a:p>
          <a:p>
            <a:pPr lvl="1" eaLnBrk="1" hangingPunct="1">
              <a:defRPr/>
            </a:pPr>
            <a:r>
              <a:rPr lang="en-US" sz="1800" b="1" dirty="0" smtClean="0">
                <a:solidFill>
                  <a:srgbClr val="3333CC"/>
                </a:solidFill>
              </a:rPr>
              <a:t>use a percept sequence/action table in memory to find the next action. They are implemented by a (large) lookup table. </a:t>
            </a:r>
            <a:endParaRPr lang="en-US" sz="1800" b="1" dirty="0" smtClean="0">
              <a:solidFill>
                <a:srgbClr val="3333CC"/>
              </a:solidFill>
            </a:endParaRPr>
          </a:p>
          <a:p>
            <a:pPr eaLnBrk="1" hangingPunct="1">
              <a:defRPr/>
            </a:pPr>
            <a:r>
              <a:rPr lang="en-US" sz="1800" b="1" dirty="0" smtClean="0">
                <a:solidFill>
                  <a:srgbClr val="FF0000"/>
                </a:solidFill>
              </a:rPr>
              <a:t>(2) Simple reflex agents</a:t>
            </a:r>
            <a:r>
              <a:rPr lang="en-US" sz="1800" dirty="0" smtClean="0">
                <a:solidFill>
                  <a:srgbClr val="FF0000"/>
                </a:solidFill>
              </a:rPr>
              <a:t> </a:t>
            </a:r>
            <a:endParaRPr lang="en-US" sz="1800" dirty="0" smtClean="0">
              <a:solidFill>
                <a:srgbClr val="FF0000"/>
              </a:solidFill>
            </a:endParaRPr>
          </a:p>
          <a:p>
            <a:pPr lvl="1" eaLnBrk="1" hangingPunct="1">
              <a:defRPr/>
            </a:pPr>
            <a:r>
              <a:rPr lang="en-US" sz="1800" b="1" dirty="0" smtClean="0">
                <a:solidFill>
                  <a:srgbClr val="3333CC"/>
                </a:solidFill>
              </a:rPr>
              <a:t>are based on condition-action rules, implemented with an appropriate production system. They are </a:t>
            </a:r>
            <a:r>
              <a:rPr lang="en-US" sz="1800" b="1" u="sng" dirty="0" smtClean="0">
                <a:solidFill>
                  <a:srgbClr val="3333CC"/>
                </a:solidFill>
              </a:rPr>
              <a:t>stateless devices which do not have memory of past world states. </a:t>
            </a:r>
            <a:endParaRPr lang="en-US" sz="1800" b="1" u="sng" dirty="0" smtClean="0">
              <a:solidFill>
                <a:srgbClr val="3333CC"/>
              </a:solidFill>
            </a:endParaRPr>
          </a:p>
          <a:p>
            <a:pPr eaLnBrk="1" hangingPunct="1">
              <a:defRPr/>
            </a:pPr>
            <a:r>
              <a:rPr lang="en-US" sz="1800" b="1" dirty="0" smtClean="0">
                <a:solidFill>
                  <a:srgbClr val="FF0000"/>
                </a:solidFill>
              </a:rPr>
              <a:t>(3) Agents with memory</a:t>
            </a:r>
            <a:r>
              <a:rPr lang="en-US" sz="1800" dirty="0" smtClean="0">
                <a:solidFill>
                  <a:srgbClr val="FF0000"/>
                </a:solidFill>
              </a:rPr>
              <a:t> - </a:t>
            </a:r>
            <a:r>
              <a:rPr lang="en-US" sz="1800" b="1" dirty="0" smtClean="0">
                <a:solidFill>
                  <a:srgbClr val="FF0000"/>
                </a:solidFill>
              </a:rPr>
              <a:t>Model-based reflex agents</a:t>
            </a:r>
            <a:endParaRPr lang="en-US" sz="1800" b="1" dirty="0" smtClean="0">
              <a:solidFill>
                <a:srgbClr val="FF0000"/>
              </a:solidFill>
            </a:endParaRPr>
          </a:p>
          <a:p>
            <a:pPr lvl="1" eaLnBrk="1" hangingPunct="1">
              <a:defRPr/>
            </a:pPr>
            <a:r>
              <a:rPr lang="en-US" sz="1800" b="1" dirty="0" smtClean="0">
                <a:solidFill>
                  <a:srgbClr val="3333CC"/>
                </a:solidFill>
              </a:rPr>
              <a:t>have internal state, which is used to keep track of past states of the world. </a:t>
            </a:r>
            <a:endParaRPr lang="en-US" sz="1800" b="1" dirty="0" smtClean="0">
              <a:solidFill>
                <a:srgbClr val="3333CC"/>
              </a:solidFill>
            </a:endParaRPr>
          </a:p>
          <a:p>
            <a:pPr eaLnBrk="1" hangingPunct="1">
              <a:defRPr/>
            </a:pPr>
            <a:r>
              <a:rPr lang="en-US" sz="1800" b="1" dirty="0" smtClean="0">
                <a:solidFill>
                  <a:srgbClr val="FF0000"/>
                </a:solidFill>
              </a:rPr>
              <a:t>(4) Agents with goals</a:t>
            </a:r>
            <a:r>
              <a:rPr lang="en-US" sz="1800" dirty="0" smtClean="0">
                <a:solidFill>
                  <a:srgbClr val="FF0000"/>
                </a:solidFill>
              </a:rPr>
              <a:t> – </a:t>
            </a:r>
            <a:r>
              <a:rPr lang="en-US" sz="1800" b="1" dirty="0" smtClean="0">
                <a:solidFill>
                  <a:srgbClr val="FF0000"/>
                </a:solidFill>
              </a:rPr>
              <a:t>Goal-based agents</a:t>
            </a:r>
            <a:endParaRPr lang="en-US" sz="1800" b="1" dirty="0" smtClean="0">
              <a:solidFill>
                <a:srgbClr val="FF0000"/>
              </a:solidFill>
            </a:endParaRPr>
          </a:p>
          <a:p>
            <a:pPr lvl="1" eaLnBrk="1" hangingPunct="1">
              <a:defRPr/>
            </a:pPr>
            <a:r>
              <a:rPr lang="en-US" sz="1800" b="1" dirty="0" smtClean="0">
                <a:solidFill>
                  <a:srgbClr val="3333CC"/>
                </a:solidFill>
              </a:rPr>
              <a:t>are agents that, in addition to state information, have goal information that describes desirable situations. Agents of this kind take future events into consideration.</a:t>
            </a:r>
            <a:r>
              <a:rPr lang="en-US" sz="1800" dirty="0" smtClean="0"/>
              <a:t> </a:t>
            </a:r>
            <a:endParaRPr lang="en-US" sz="1800" dirty="0" smtClean="0"/>
          </a:p>
          <a:p>
            <a:pPr eaLnBrk="1" hangingPunct="1">
              <a:defRPr/>
            </a:pPr>
            <a:r>
              <a:rPr lang="en-US" sz="1800" b="1" dirty="0" smtClean="0">
                <a:solidFill>
                  <a:srgbClr val="FF0000"/>
                </a:solidFill>
              </a:rPr>
              <a:t>(5) Utility-based agents</a:t>
            </a:r>
            <a:r>
              <a:rPr lang="en-US" sz="1800" dirty="0" smtClean="0">
                <a:solidFill>
                  <a:srgbClr val="FF0000"/>
                </a:solidFill>
              </a:rPr>
              <a:t> </a:t>
            </a:r>
            <a:endParaRPr lang="en-US" sz="1800" dirty="0" smtClean="0">
              <a:solidFill>
                <a:srgbClr val="FF0000"/>
              </a:solidFill>
            </a:endParaRPr>
          </a:p>
          <a:p>
            <a:pPr lvl="1" eaLnBrk="1" hangingPunct="1">
              <a:defRPr/>
            </a:pPr>
            <a:r>
              <a:rPr lang="en-US" sz="1800" b="1" dirty="0" smtClean="0">
                <a:solidFill>
                  <a:srgbClr val="3333CC"/>
                </a:solidFill>
              </a:rPr>
              <a:t>base their decisions on classic axiomatic utility theory in order to act rationally. </a:t>
            </a:r>
            <a:endParaRPr lang="en-US" sz="1800" b="1" dirty="0" smtClean="0">
              <a:solidFill>
                <a:srgbClr val="3333CC"/>
              </a:solidFill>
            </a:endParaRPr>
          </a:p>
          <a:p>
            <a:pPr eaLnBrk="1" hangingPunct="1">
              <a:defRPr/>
            </a:pPr>
            <a:r>
              <a:rPr lang="en-US" sz="1800" b="1" dirty="0" smtClean="0">
                <a:solidFill>
                  <a:srgbClr val="FF0000"/>
                </a:solidFill>
              </a:rPr>
              <a:t>(6) Learning  agents</a:t>
            </a:r>
            <a:r>
              <a:rPr lang="en-US" sz="1800" dirty="0" smtClean="0">
                <a:solidFill>
                  <a:srgbClr val="FF0000"/>
                </a:solidFill>
              </a:rPr>
              <a:t> </a:t>
            </a:r>
            <a:endParaRPr lang="en-US" sz="1800" dirty="0" smtClean="0">
              <a:solidFill>
                <a:srgbClr val="FF0000"/>
              </a:solidFill>
            </a:endParaRPr>
          </a:p>
          <a:p>
            <a:pPr lvl="1" eaLnBrk="1" hangingPunct="1">
              <a:defRPr/>
            </a:pPr>
            <a:r>
              <a:rPr lang="en-US" sz="1800" b="1" dirty="0" smtClean="0">
                <a:solidFill>
                  <a:srgbClr val="3333CC"/>
                </a:solidFill>
              </a:rPr>
              <a:t>they have the ability to improve performance through learning.</a:t>
            </a:r>
            <a:endParaRPr lang="en-US" sz="1800" b="1" dirty="0" smtClean="0">
              <a:solidFill>
                <a:srgbClr val="3333CC"/>
              </a:solidFill>
            </a:endParaRPr>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8915">
                                            <p:txEl>
                                              <p:pRg st="0" end="0"/>
                                            </p:txEl>
                                          </p:spTgt>
                                        </p:tgtEl>
                                        <p:attrNameLst>
                                          <p:attrName>style.visibility</p:attrName>
                                        </p:attrNameLst>
                                      </p:cBhvr>
                                      <p:to>
                                        <p:strVal val="visible"/>
                                      </p:to>
                                    </p:set>
                                    <p:anim calcmode="lin" valueType="num">
                                      <p:cBhvr additive="base">
                                        <p:cTn id="7" dur="500" fill="hold"/>
                                        <p:tgtEl>
                                          <p:spTgt spid="13189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1891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18915">
                                            <p:txEl>
                                              <p:pRg st="1" end="1"/>
                                            </p:txEl>
                                          </p:spTgt>
                                        </p:tgtEl>
                                        <p:attrNameLst>
                                          <p:attrName>style.visibility</p:attrName>
                                        </p:attrNameLst>
                                      </p:cBhvr>
                                      <p:to>
                                        <p:strVal val="visible"/>
                                      </p:to>
                                    </p:set>
                                    <p:anim calcmode="lin" valueType="num">
                                      <p:cBhvr additive="base">
                                        <p:cTn id="11" dur="500" fill="hold"/>
                                        <p:tgtEl>
                                          <p:spTgt spid="131891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189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18915">
                                            <p:txEl>
                                              <p:pRg st="2" end="2"/>
                                            </p:txEl>
                                          </p:spTgt>
                                        </p:tgtEl>
                                        <p:attrNameLst>
                                          <p:attrName>style.visibility</p:attrName>
                                        </p:attrNameLst>
                                      </p:cBhvr>
                                      <p:to>
                                        <p:strVal val="visible"/>
                                      </p:to>
                                    </p:set>
                                    <p:anim calcmode="lin" valueType="num">
                                      <p:cBhvr additive="base">
                                        <p:cTn id="17" dur="500" fill="hold"/>
                                        <p:tgtEl>
                                          <p:spTgt spid="131891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1891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18915">
                                            <p:txEl>
                                              <p:pRg st="3" end="3"/>
                                            </p:txEl>
                                          </p:spTgt>
                                        </p:tgtEl>
                                        <p:attrNameLst>
                                          <p:attrName>style.visibility</p:attrName>
                                        </p:attrNameLst>
                                      </p:cBhvr>
                                      <p:to>
                                        <p:strVal val="visible"/>
                                      </p:to>
                                    </p:set>
                                    <p:anim calcmode="lin" valueType="num">
                                      <p:cBhvr additive="base">
                                        <p:cTn id="21" dur="500" fill="hold"/>
                                        <p:tgtEl>
                                          <p:spTgt spid="131891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189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18915">
                                            <p:txEl>
                                              <p:pRg st="4" end="4"/>
                                            </p:txEl>
                                          </p:spTgt>
                                        </p:tgtEl>
                                        <p:attrNameLst>
                                          <p:attrName>style.visibility</p:attrName>
                                        </p:attrNameLst>
                                      </p:cBhvr>
                                      <p:to>
                                        <p:strVal val="visible"/>
                                      </p:to>
                                    </p:set>
                                    <p:anim calcmode="lin" valueType="num">
                                      <p:cBhvr additive="base">
                                        <p:cTn id="27" dur="500" fill="hold"/>
                                        <p:tgtEl>
                                          <p:spTgt spid="131891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1891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18915">
                                            <p:txEl>
                                              <p:pRg st="5" end="5"/>
                                            </p:txEl>
                                          </p:spTgt>
                                        </p:tgtEl>
                                        <p:attrNameLst>
                                          <p:attrName>style.visibility</p:attrName>
                                        </p:attrNameLst>
                                      </p:cBhvr>
                                      <p:to>
                                        <p:strVal val="visible"/>
                                      </p:to>
                                    </p:set>
                                    <p:anim calcmode="lin" valueType="num">
                                      <p:cBhvr additive="base">
                                        <p:cTn id="31" dur="500" fill="hold"/>
                                        <p:tgtEl>
                                          <p:spTgt spid="131891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189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18915">
                                            <p:txEl>
                                              <p:pRg st="6" end="6"/>
                                            </p:txEl>
                                          </p:spTgt>
                                        </p:tgtEl>
                                        <p:attrNameLst>
                                          <p:attrName>style.visibility</p:attrName>
                                        </p:attrNameLst>
                                      </p:cBhvr>
                                      <p:to>
                                        <p:strVal val="visible"/>
                                      </p:to>
                                    </p:set>
                                    <p:anim calcmode="lin" valueType="num">
                                      <p:cBhvr additive="base">
                                        <p:cTn id="37" dur="500" fill="hold"/>
                                        <p:tgtEl>
                                          <p:spTgt spid="131891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1891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18915">
                                            <p:txEl>
                                              <p:pRg st="7" end="7"/>
                                            </p:txEl>
                                          </p:spTgt>
                                        </p:tgtEl>
                                        <p:attrNameLst>
                                          <p:attrName>style.visibility</p:attrName>
                                        </p:attrNameLst>
                                      </p:cBhvr>
                                      <p:to>
                                        <p:strVal val="visible"/>
                                      </p:to>
                                    </p:set>
                                    <p:anim calcmode="lin" valueType="num">
                                      <p:cBhvr additive="base">
                                        <p:cTn id="41" dur="500" fill="hold"/>
                                        <p:tgtEl>
                                          <p:spTgt spid="131891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1891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318915">
                                            <p:txEl>
                                              <p:pRg st="8" end="8"/>
                                            </p:txEl>
                                          </p:spTgt>
                                        </p:tgtEl>
                                        <p:attrNameLst>
                                          <p:attrName>style.visibility</p:attrName>
                                        </p:attrNameLst>
                                      </p:cBhvr>
                                      <p:to>
                                        <p:strVal val="visible"/>
                                      </p:to>
                                    </p:set>
                                    <p:anim calcmode="lin" valueType="num">
                                      <p:cBhvr additive="base">
                                        <p:cTn id="47" dur="500" fill="hold"/>
                                        <p:tgtEl>
                                          <p:spTgt spid="131891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318915">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18915">
                                            <p:txEl>
                                              <p:pRg st="9" end="9"/>
                                            </p:txEl>
                                          </p:spTgt>
                                        </p:tgtEl>
                                        <p:attrNameLst>
                                          <p:attrName>style.visibility</p:attrName>
                                        </p:attrNameLst>
                                      </p:cBhvr>
                                      <p:to>
                                        <p:strVal val="visible"/>
                                      </p:to>
                                    </p:set>
                                    <p:anim calcmode="lin" valueType="num">
                                      <p:cBhvr additive="base">
                                        <p:cTn id="51" dur="500" fill="hold"/>
                                        <p:tgtEl>
                                          <p:spTgt spid="1318915">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31891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318915">
                                            <p:txEl>
                                              <p:pRg st="10" end="10"/>
                                            </p:txEl>
                                          </p:spTgt>
                                        </p:tgtEl>
                                        <p:attrNameLst>
                                          <p:attrName>style.visibility</p:attrName>
                                        </p:attrNameLst>
                                      </p:cBhvr>
                                      <p:to>
                                        <p:strVal val="visible"/>
                                      </p:to>
                                    </p:set>
                                    <p:anim calcmode="lin" valueType="num">
                                      <p:cBhvr additive="base">
                                        <p:cTn id="57" dur="500" fill="hold"/>
                                        <p:tgtEl>
                                          <p:spTgt spid="1318915">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318915">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318915">
                                            <p:txEl>
                                              <p:pRg st="11" end="11"/>
                                            </p:txEl>
                                          </p:spTgt>
                                        </p:tgtEl>
                                        <p:attrNameLst>
                                          <p:attrName>style.visibility</p:attrName>
                                        </p:attrNameLst>
                                      </p:cBhvr>
                                      <p:to>
                                        <p:strVal val="visible"/>
                                      </p:to>
                                    </p:set>
                                    <p:anim calcmode="lin" valueType="num">
                                      <p:cBhvr additive="base">
                                        <p:cTn id="61" dur="500" fill="hold"/>
                                        <p:tgtEl>
                                          <p:spTgt spid="1318915">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3189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sp>
        <p:nvSpPr>
          <p:cNvPr id="1309698" name="Rectangle 2"/>
          <p:cNvSpPr>
            <a:spLocks noGrp="1" noChangeArrowheads="1"/>
          </p:cNvSpPr>
          <p:nvPr>
            <p:ph type="title"/>
          </p:nvPr>
        </p:nvSpPr>
        <p:spPr>
          <a:xfrm>
            <a:off x="2743200" y="152400"/>
            <a:ext cx="2743200" cy="990600"/>
          </a:xfrm>
        </p:spPr>
        <p:txBody>
          <a:bodyPr/>
          <a:lstStyle/>
          <a:p>
            <a:pPr eaLnBrk="1" hangingPunct="1">
              <a:defRPr/>
            </a:pPr>
            <a:r>
              <a:rPr lang="en-US" sz="2800" dirty="0" smtClean="0">
                <a:solidFill>
                  <a:srgbClr val="FF0000"/>
                </a:solidFill>
              </a:rPr>
              <a:t>Summary</a:t>
            </a:r>
            <a:endParaRPr lang="en-US" sz="2800" dirty="0" smtClean="0">
              <a:solidFill>
                <a:srgbClr val="FF0000"/>
              </a:solidFill>
            </a:endParaRPr>
          </a:p>
        </p:txBody>
      </p:sp>
      <p:sp>
        <p:nvSpPr>
          <p:cNvPr id="1309699" name="Rectangle 3"/>
          <p:cNvSpPr>
            <a:spLocks noGrp="1" noChangeArrowheads="1"/>
          </p:cNvSpPr>
          <p:nvPr>
            <p:ph type="body" idx="1"/>
          </p:nvPr>
        </p:nvSpPr>
        <p:spPr>
          <a:xfrm>
            <a:off x="76200" y="990600"/>
            <a:ext cx="8991600" cy="6721475"/>
          </a:xfrm>
        </p:spPr>
        <p:txBody>
          <a:bodyPr/>
          <a:lstStyle/>
          <a:p>
            <a:pPr eaLnBrk="1" hangingPunct="1">
              <a:defRPr/>
            </a:pPr>
            <a:r>
              <a:rPr lang="en-US" sz="2000" b="1" dirty="0" smtClean="0"/>
              <a:t>An </a:t>
            </a:r>
            <a:r>
              <a:rPr lang="en-US" sz="2000" b="1" dirty="0" smtClean="0">
                <a:solidFill>
                  <a:schemeClr val="accent2"/>
                </a:solidFill>
              </a:rPr>
              <a:t>agent</a:t>
            </a:r>
            <a:r>
              <a:rPr lang="en-US" sz="2000" b="1" dirty="0" smtClean="0"/>
              <a:t> perceives and acts in an environment, has an architecture, and is implemented by an agent program. </a:t>
            </a:r>
            <a:endParaRPr lang="en-US" sz="2000" b="1" dirty="0" smtClean="0"/>
          </a:p>
          <a:p>
            <a:pPr eaLnBrk="1" hangingPunct="1">
              <a:defRPr/>
            </a:pPr>
            <a:r>
              <a:rPr lang="en-US" sz="2000" b="1" dirty="0" smtClean="0"/>
              <a:t>A </a:t>
            </a:r>
            <a:r>
              <a:rPr lang="en-US" sz="2000" b="1" dirty="0" smtClean="0">
                <a:solidFill>
                  <a:schemeClr val="accent2"/>
                </a:solidFill>
              </a:rPr>
              <a:t>rational agent</a:t>
            </a:r>
            <a:r>
              <a:rPr lang="en-US" sz="2000" b="1" dirty="0" smtClean="0"/>
              <a:t> always chooses the action which </a:t>
            </a:r>
            <a:r>
              <a:rPr lang="en-US" sz="2000" b="1" dirty="0" smtClean="0">
                <a:solidFill>
                  <a:srgbClr val="FF0000"/>
                </a:solidFill>
              </a:rPr>
              <a:t>maximizes its expected performance</a:t>
            </a:r>
            <a:r>
              <a:rPr lang="en-US" sz="2000" b="1" dirty="0" smtClean="0"/>
              <a:t>, given its percept sequence so far.</a:t>
            </a:r>
            <a:endParaRPr lang="en-US" sz="2000" b="1" dirty="0" smtClean="0"/>
          </a:p>
          <a:p>
            <a:pPr eaLnBrk="1" hangingPunct="1">
              <a:defRPr/>
            </a:pPr>
            <a:r>
              <a:rPr lang="en-US" sz="2000" b="1" dirty="0" smtClean="0"/>
              <a:t>An </a:t>
            </a:r>
            <a:r>
              <a:rPr lang="en-US" sz="2000" b="1" dirty="0" smtClean="0">
                <a:solidFill>
                  <a:schemeClr val="accent2"/>
                </a:solidFill>
              </a:rPr>
              <a:t>autonomous agent</a:t>
            </a:r>
            <a:r>
              <a:rPr lang="en-US" sz="2000" b="1" dirty="0" smtClean="0"/>
              <a:t> uses its own experience rather than built-in knowledge of the environment by the designer. </a:t>
            </a:r>
            <a:endParaRPr lang="en-US" sz="2000" b="1" dirty="0" smtClean="0"/>
          </a:p>
          <a:p>
            <a:pPr eaLnBrk="1" hangingPunct="1">
              <a:defRPr/>
            </a:pPr>
            <a:r>
              <a:rPr lang="en-US" sz="2000" b="1" dirty="0" smtClean="0"/>
              <a:t>An </a:t>
            </a:r>
            <a:r>
              <a:rPr lang="en-US" sz="2000" b="1" dirty="0" smtClean="0">
                <a:solidFill>
                  <a:schemeClr val="accent2"/>
                </a:solidFill>
              </a:rPr>
              <a:t>agent program</a:t>
            </a:r>
            <a:r>
              <a:rPr lang="en-US" sz="2000" b="1" dirty="0" smtClean="0"/>
              <a:t> maps from percept to action and updates its internal state. </a:t>
            </a:r>
            <a:endParaRPr lang="en-US" sz="2000" b="1" dirty="0" smtClean="0"/>
          </a:p>
          <a:p>
            <a:pPr lvl="1" eaLnBrk="1" hangingPunct="1">
              <a:defRPr/>
            </a:pPr>
            <a:r>
              <a:rPr lang="en-US" sz="2000" b="1" dirty="0" smtClean="0">
                <a:solidFill>
                  <a:schemeClr val="accent2"/>
                </a:solidFill>
              </a:rPr>
              <a:t>Reflex agents</a:t>
            </a:r>
            <a:r>
              <a:rPr lang="en-US" sz="2000" b="1" dirty="0" smtClean="0"/>
              <a:t> </a:t>
            </a:r>
            <a:r>
              <a:rPr lang="en-US" sz="2000" b="1" dirty="0" smtClean="0">
                <a:solidFill>
                  <a:schemeClr val="accent2"/>
                </a:solidFill>
              </a:rPr>
              <a:t>(simple / model-based) </a:t>
            </a:r>
            <a:r>
              <a:rPr lang="en-US" sz="2000" b="1" dirty="0" smtClean="0"/>
              <a:t>respond immediately to percepts. </a:t>
            </a:r>
            <a:endParaRPr lang="en-US" sz="2000" b="1" dirty="0" smtClean="0"/>
          </a:p>
          <a:p>
            <a:pPr lvl="1" eaLnBrk="1" hangingPunct="1">
              <a:defRPr/>
            </a:pPr>
            <a:r>
              <a:rPr lang="en-US" sz="2000" b="1" dirty="0" smtClean="0">
                <a:solidFill>
                  <a:schemeClr val="accent2"/>
                </a:solidFill>
              </a:rPr>
              <a:t>Goal-based agents</a:t>
            </a:r>
            <a:r>
              <a:rPr lang="en-US" sz="2000" b="1" dirty="0" smtClean="0"/>
              <a:t> act in order to achieve their goal(s), possible sequence of steps. </a:t>
            </a:r>
            <a:endParaRPr lang="en-US" sz="2000" b="1" dirty="0" smtClean="0"/>
          </a:p>
          <a:p>
            <a:pPr lvl="1" eaLnBrk="1" hangingPunct="1">
              <a:defRPr/>
            </a:pPr>
            <a:r>
              <a:rPr lang="en-US" sz="2000" b="1" dirty="0" smtClean="0">
                <a:solidFill>
                  <a:schemeClr val="accent2"/>
                </a:solidFill>
              </a:rPr>
              <a:t>Utility-based agents</a:t>
            </a:r>
            <a:r>
              <a:rPr lang="en-US" sz="2000" b="1" dirty="0" smtClean="0"/>
              <a:t> maximize their own utility function. </a:t>
            </a:r>
            <a:endParaRPr lang="en-US" sz="2000" b="1" dirty="0" smtClean="0"/>
          </a:p>
          <a:p>
            <a:pPr lvl="1" eaLnBrk="1" hangingPunct="1">
              <a:defRPr/>
            </a:pPr>
            <a:r>
              <a:rPr lang="en-US" sz="2000" b="1" dirty="0" smtClean="0">
                <a:solidFill>
                  <a:schemeClr val="accent2"/>
                </a:solidFill>
              </a:rPr>
              <a:t>Learning agents</a:t>
            </a:r>
            <a:r>
              <a:rPr lang="en-US" sz="2000" b="1" dirty="0" smtClean="0"/>
              <a:t> improve their performance through learning.</a:t>
            </a:r>
            <a:endParaRPr lang="en-US" sz="2000" b="1" dirty="0" smtClean="0"/>
          </a:p>
          <a:p>
            <a:pPr eaLnBrk="1" hangingPunct="1">
              <a:defRPr/>
            </a:pPr>
            <a:r>
              <a:rPr lang="en-US" sz="2000" b="1" dirty="0" smtClean="0">
                <a:solidFill>
                  <a:schemeClr val="accent2"/>
                </a:solidFill>
              </a:rPr>
              <a:t>Representing knowledge</a:t>
            </a:r>
            <a:r>
              <a:rPr lang="en-US" sz="2000" b="1" dirty="0" smtClean="0"/>
              <a:t> is important for successful agent design.</a:t>
            </a:r>
            <a:endParaRPr lang="en-US" sz="2000" b="1" dirty="0" smtClean="0"/>
          </a:p>
          <a:p>
            <a:pPr eaLnBrk="1" hangingPunct="1">
              <a:defRPr/>
            </a:pPr>
            <a:r>
              <a:rPr lang="en-US" sz="2000" b="1" dirty="0" smtClean="0"/>
              <a:t> The most challenging environments are </a:t>
            </a:r>
            <a:r>
              <a:rPr lang="en-US" sz="2000" b="1" dirty="0" smtClean="0">
                <a:solidFill>
                  <a:schemeClr val="accent2"/>
                </a:solidFill>
              </a:rPr>
              <a:t>partially observable, stochastic, sequential, dynamic, </a:t>
            </a:r>
            <a:r>
              <a:rPr lang="en-US" sz="2000" b="1" dirty="0" smtClean="0"/>
              <a:t>and</a:t>
            </a:r>
            <a:r>
              <a:rPr lang="en-US" sz="2000" b="1" dirty="0" smtClean="0">
                <a:solidFill>
                  <a:schemeClr val="accent2"/>
                </a:solidFill>
              </a:rPr>
              <a:t> continuous, </a:t>
            </a:r>
            <a:r>
              <a:rPr lang="en-US" sz="2000" b="1" dirty="0" smtClean="0"/>
              <a:t>and contain</a:t>
            </a:r>
            <a:r>
              <a:rPr lang="en-US" sz="2000" b="1" dirty="0" smtClean="0">
                <a:solidFill>
                  <a:schemeClr val="accent2"/>
                </a:solidFill>
              </a:rPr>
              <a:t> multiple intelligent agents.</a:t>
            </a:r>
            <a:endParaRPr lang="en-US" sz="2000" b="1" dirty="0" smtClean="0">
              <a:solidFill>
                <a:schemeClr val="accent2"/>
              </a:solidFill>
            </a:endParaRPr>
          </a:p>
          <a:p>
            <a:pPr eaLnBrk="1" hangingPunct="1">
              <a:defRPr/>
            </a:pPr>
            <a:endParaRPr lang="en-US" sz="2000" b="1" dirty="0" smtClean="0">
              <a:solidFill>
                <a:schemeClr val="accent2"/>
              </a:solidFill>
            </a:endParaRPr>
          </a:p>
          <a:p>
            <a:pPr lvl="8" algn="ctr" eaLnBrk="1" hangingPunct="1">
              <a:defRPr/>
            </a:pPr>
            <a:endParaRPr lang="en-US" sz="2000" b="1" dirty="0" smtClean="0">
              <a:solidFill>
                <a:srgbClr val="FF0000"/>
              </a:solidFill>
              <a:cs typeface="ＤＦ中太楷書体" panose="02010609010101010101" charset="-128"/>
            </a:endParaRPr>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09699">
                                            <p:txEl>
                                              <p:pRg st="0" end="0"/>
                                            </p:txEl>
                                          </p:spTgt>
                                        </p:tgtEl>
                                        <p:attrNameLst>
                                          <p:attrName>style.visibility</p:attrName>
                                        </p:attrNameLst>
                                      </p:cBhvr>
                                      <p:to>
                                        <p:strVal val="visible"/>
                                      </p:to>
                                    </p:set>
                                    <p:anim calcmode="lin" valueType="num">
                                      <p:cBhvr additive="base">
                                        <p:cTn id="7" dur="500" fill="hold"/>
                                        <p:tgtEl>
                                          <p:spTgt spid="13096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096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09699">
                                            <p:txEl>
                                              <p:pRg st="1" end="1"/>
                                            </p:txEl>
                                          </p:spTgt>
                                        </p:tgtEl>
                                        <p:attrNameLst>
                                          <p:attrName>style.visibility</p:attrName>
                                        </p:attrNameLst>
                                      </p:cBhvr>
                                      <p:to>
                                        <p:strVal val="visible"/>
                                      </p:to>
                                    </p:set>
                                    <p:anim calcmode="lin" valueType="num">
                                      <p:cBhvr additive="base">
                                        <p:cTn id="13" dur="500" fill="hold"/>
                                        <p:tgtEl>
                                          <p:spTgt spid="13096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09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09699">
                                            <p:txEl>
                                              <p:pRg st="2" end="2"/>
                                            </p:txEl>
                                          </p:spTgt>
                                        </p:tgtEl>
                                        <p:attrNameLst>
                                          <p:attrName>style.visibility</p:attrName>
                                        </p:attrNameLst>
                                      </p:cBhvr>
                                      <p:to>
                                        <p:strVal val="visible"/>
                                      </p:to>
                                    </p:set>
                                    <p:anim calcmode="lin" valueType="num">
                                      <p:cBhvr additive="base">
                                        <p:cTn id="19" dur="500" fill="hold"/>
                                        <p:tgtEl>
                                          <p:spTgt spid="13096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096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09699">
                                            <p:txEl>
                                              <p:pRg st="3" end="3"/>
                                            </p:txEl>
                                          </p:spTgt>
                                        </p:tgtEl>
                                        <p:attrNameLst>
                                          <p:attrName>style.visibility</p:attrName>
                                        </p:attrNameLst>
                                      </p:cBhvr>
                                      <p:to>
                                        <p:strVal val="visible"/>
                                      </p:to>
                                    </p:set>
                                    <p:anim calcmode="lin" valueType="num">
                                      <p:cBhvr additive="base">
                                        <p:cTn id="25" dur="500" fill="hold"/>
                                        <p:tgtEl>
                                          <p:spTgt spid="13096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09699">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09699">
                                            <p:txEl>
                                              <p:pRg st="4" end="4"/>
                                            </p:txEl>
                                          </p:spTgt>
                                        </p:tgtEl>
                                        <p:attrNameLst>
                                          <p:attrName>style.visibility</p:attrName>
                                        </p:attrNameLst>
                                      </p:cBhvr>
                                      <p:to>
                                        <p:strVal val="visible"/>
                                      </p:to>
                                    </p:set>
                                    <p:anim calcmode="lin" valueType="num">
                                      <p:cBhvr additive="base">
                                        <p:cTn id="29" dur="500" fill="hold"/>
                                        <p:tgtEl>
                                          <p:spTgt spid="130969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09699">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09699">
                                            <p:txEl>
                                              <p:pRg st="5" end="5"/>
                                            </p:txEl>
                                          </p:spTgt>
                                        </p:tgtEl>
                                        <p:attrNameLst>
                                          <p:attrName>style.visibility</p:attrName>
                                        </p:attrNameLst>
                                      </p:cBhvr>
                                      <p:to>
                                        <p:strVal val="visible"/>
                                      </p:to>
                                    </p:set>
                                    <p:anim calcmode="lin" valueType="num">
                                      <p:cBhvr additive="base">
                                        <p:cTn id="33" dur="500" fill="hold"/>
                                        <p:tgtEl>
                                          <p:spTgt spid="130969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09699">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09699">
                                            <p:txEl>
                                              <p:pRg st="6" end="6"/>
                                            </p:txEl>
                                          </p:spTgt>
                                        </p:tgtEl>
                                        <p:attrNameLst>
                                          <p:attrName>style.visibility</p:attrName>
                                        </p:attrNameLst>
                                      </p:cBhvr>
                                      <p:to>
                                        <p:strVal val="visible"/>
                                      </p:to>
                                    </p:set>
                                    <p:anim calcmode="lin" valueType="num">
                                      <p:cBhvr additive="base">
                                        <p:cTn id="37" dur="500" fill="hold"/>
                                        <p:tgtEl>
                                          <p:spTgt spid="130969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09699">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09699">
                                            <p:txEl>
                                              <p:pRg st="7" end="7"/>
                                            </p:txEl>
                                          </p:spTgt>
                                        </p:tgtEl>
                                        <p:attrNameLst>
                                          <p:attrName>style.visibility</p:attrName>
                                        </p:attrNameLst>
                                      </p:cBhvr>
                                      <p:to>
                                        <p:strVal val="visible"/>
                                      </p:to>
                                    </p:set>
                                    <p:anim calcmode="lin" valueType="num">
                                      <p:cBhvr additive="base">
                                        <p:cTn id="41" dur="500" fill="hold"/>
                                        <p:tgtEl>
                                          <p:spTgt spid="130969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0969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309699">
                                            <p:txEl>
                                              <p:pRg st="8" end="8"/>
                                            </p:txEl>
                                          </p:spTgt>
                                        </p:tgtEl>
                                        <p:attrNameLst>
                                          <p:attrName>style.visibility</p:attrName>
                                        </p:attrNameLst>
                                      </p:cBhvr>
                                      <p:to>
                                        <p:strVal val="visible"/>
                                      </p:to>
                                    </p:set>
                                    <p:anim calcmode="lin" valueType="num">
                                      <p:cBhvr additive="base">
                                        <p:cTn id="47" dur="500" fill="hold"/>
                                        <p:tgtEl>
                                          <p:spTgt spid="1309699">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30969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2" name="Title 1"/>
          <p:cNvSpPr>
            <a:spLocks noGrp="1"/>
          </p:cNvSpPr>
          <p:nvPr>
            <p:ph type="title"/>
          </p:nvPr>
        </p:nvSpPr>
        <p:spPr>
          <a:xfrm>
            <a:off x="228600" y="228600"/>
            <a:ext cx="8610600" cy="943610"/>
          </a:xfrm>
        </p:spPr>
        <p:txBody>
          <a:bodyPr vert="horz" wrap="square" lIns="91440" tIns="45720" rIns="91440" bIns="45720" numCol="1" anchor="b" anchorCtr="0" compatLnSpc="1"/>
          <a:p>
            <a:r>
              <a:rPr lang="en-US" kern="1200" noProof="0" dirty="0" smtClean="0">
                <a:solidFill>
                  <a:srgbClr val="0909FF"/>
                </a:solidFill>
                <a:effectLst/>
                <a:uLnTx/>
                <a:uFillTx/>
                <a:latin typeface="+mj-lt"/>
              </a:rPr>
              <a:t>Summary</a:t>
            </a:r>
            <a:endParaRPr kern="1200">
              <a:solidFill>
                <a:srgbClr val="7B9899"/>
              </a:solidFill>
              <a:latin typeface="+mj-lt"/>
              <a:ea typeface="MS PGothic" panose="020B0600070205080204" charset="-128"/>
              <a:cs typeface="MS PGothic" panose="020B0600070205080204" charset="-128"/>
            </a:endParaRPr>
          </a:p>
        </p:txBody>
      </p:sp>
      <p:sp>
        <p:nvSpPr>
          <p:cNvPr id="62467" name="Content Placeholder 2"/>
          <p:cNvSpPr>
            <a:spLocks noGrp="1"/>
          </p:cNvSpPr>
          <p:nvPr>
            <p:ph sz="quarter" idx="1"/>
          </p:nvPr>
        </p:nvSpPr>
        <p:spPr>
          <a:xfrm>
            <a:off x="301625" y="1186180"/>
            <a:ext cx="8504555" cy="4182110"/>
          </a:xfrm>
        </p:spPr>
        <p:txBody>
          <a:bodyPr vert="horz" wrap="square" lIns="91440" tIns="45720" rIns="91440" bIns="45720" anchor="t" anchorCtr="0"/>
          <a:p>
            <a:pPr algn="just">
              <a:buClr>
                <a:schemeClr val="accent1"/>
              </a:buClr>
              <a:buSzPct val="85000"/>
              <a:buFont typeface="Wingdings" panose="05000000000000000000" charset="0"/>
              <a:buChar char="Ø"/>
            </a:pPr>
            <a:r>
              <a:rPr sz="2400" dirty="0">
                <a:ln/>
                <a:solidFill>
                  <a:schemeClr val="tx1"/>
                </a:solidFill>
                <a:effectLst>
                  <a:outerShdw blurRad="38100" dist="19050" dir="2700000" algn="tl" rotWithShape="0">
                    <a:schemeClr val="dk1">
                      <a:alpha val="40000"/>
                    </a:schemeClr>
                  </a:outerShdw>
                </a:effectLst>
              </a:rPr>
              <a:t>Agents can be described by their PEAS.</a:t>
            </a:r>
            <a:endParaRPr sz="2400" dirty="0">
              <a:ln/>
              <a:solidFill>
                <a:schemeClr val="tx1"/>
              </a:solidFill>
              <a:effectLst>
                <a:outerShdw blurRad="38100" dist="19050" dir="2700000" algn="tl" rotWithShape="0">
                  <a:schemeClr val="dk1">
                    <a:alpha val="40000"/>
                  </a:schemeClr>
                </a:outerShdw>
              </a:effectLst>
            </a:endParaRPr>
          </a:p>
          <a:p>
            <a:pPr algn="just">
              <a:buClr>
                <a:schemeClr val="accent1"/>
              </a:buClr>
              <a:buSzPct val="85000"/>
              <a:buFont typeface="Wingdings" panose="05000000000000000000" charset="0"/>
              <a:buChar char="Ø"/>
            </a:pPr>
            <a:r>
              <a:rPr sz="2400" dirty="0">
                <a:ln/>
                <a:solidFill>
                  <a:schemeClr val="tx1"/>
                </a:solidFill>
                <a:effectLst>
                  <a:outerShdw blurRad="38100" dist="19050" dir="2700000" algn="tl" rotWithShape="0">
                    <a:schemeClr val="dk1">
                      <a:alpha val="40000"/>
                    </a:schemeClr>
                  </a:outerShdw>
                </a:effectLst>
              </a:rPr>
              <a:t>Environments can be described by several key properties: 4 Environment Types.</a:t>
            </a:r>
            <a:endParaRPr sz="2400" dirty="0">
              <a:ln/>
              <a:solidFill>
                <a:schemeClr val="tx1"/>
              </a:solidFill>
              <a:effectLst>
                <a:outerShdw blurRad="38100" dist="19050" dir="2700000" algn="tl" rotWithShape="0">
                  <a:schemeClr val="dk1">
                    <a:alpha val="40000"/>
                  </a:schemeClr>
                </a:outerShdw>
              </a:effectLst>
            </a:endParaRPr>
          </a:p>
          <a:p>
            <a:pPr algn="just">
              <a:buClr>
                <a:schemeClr val="accent1"/>
              </a:buClr>
              <a:buSzPct val="85000"/>
              <a:buFont typeface="Wingdings" panose="05000000000000000000" charset="0"/>
              <a:buChar char="Ø"/>
            </a:pPr>
            <a:r>
              <a:rPr sz="2400" dirty="0">
                <a:ln/>
                <a:solidFill>
                  <a:schemeClr val="tx1"/>
                </a:solidFill>
                <a:effectLst>
                  <a:outerShdw blurRad="38100" dist="19050" dir="2700000" algn="tl" rotWithShape="0">
                    <a:schemeClr val="dk1">
                      <a:alpha val="40000"/>
                    </a:schemeClr>
                  </a:outerShdw>
                </a:effectLst>
              </a:rPr>
              <a:t>A rational agent maximizes the performance measure for their PEAS.</a:t>
            </a:r>
            <a:endParaRPr sz="2400" dirty="0">
              <a:ln/>
              <a:solidFill>
                <a:schemeClr val="tx1"/>
              </a:solidFill>
              <a:effectLst>
                <a:outerShdw blurRad="38100" dist="19050" dir="2700000" algn="tl" rotWithShape="0">
                  <a:schemeClr val="dk1">
                    <a:alpha val="40000"/>
                  </a:schemeClr>
                </a:outerShdw>
              </a:effectLst>
            </a:endParaRPr>
          </a:p>
          <a:p>
            <a:pPr algn="just">
              <a:buClr>
                <a:schemeClr val="accent1"/>
              </a:buClr>
              <a:buSzPct val="85000"/>
              <a:buFont typeface="Wingdings" panose="05000000000000000000" charset="0"/>
              <a:buChar char="Ø"/>
            </a:pPr>
            <a:r>
              <a:rPr sz="2400" dirty="0">
                <a:ln/>
                <a:solidFill>
                  <a:schemeClr val="tx1"/>
                </a:solidFill>
                <a:effectLst>
                  <a:outerShdw blurRad="38100" dist="19050" dir="2700000" algn="tl" rotWithShape="0">
                    <a:schemeClr val="dk1">
                      <a:alpha val="40000"/>
                    </a:schemeClr>
                  </a:outerShdw>
                </a:effectLst>
              </a:rPr>
              <a:t>The performance measure depends on the agent function.</a:t>
            </a:r>
            <a:endParaRPr sz="2400" dirty="0">
              <a:ln/>
              <a:solidFill>
                <a:schemeClr val="tx1"/>
              </a:solidFill>
              <a:effectLst>
                <a:outerShdw blurRad="38100" dist="19050" dir="2700000" algn="tl" rotWithShape="0">
                  <a:schemeClr val="dk1">
                    <a:alpha val="40000"/>
                  </a:schemeClr>
                </a:outerShdw>
              </a:effectLst>
            </a:endParaRPr>
          </a:p>
          <a:p>
            <a:pPr algn="just">
              <a:buClr>
                <a:schemeClr val="accent1"/>
              </a:buClr>
              <a:buSzPct val="85000"/>
              <a:buFont typeface="Wingdings" panose="05000000000000000000" charset="0"/>
              <a:buChar char="Ø"/>
            </a:pPr>
            <a:r>
              <a:rPr sz="2400" dirty="0">
                <a:ln/>
                <a:solidFill>
                  <a:schemeClr val="tx1"/>
                </a:solidFill>
                <a:effectLst>
                  <a:outerShdw blurRad="38100" dist="19050" dir="2700000" algn="tl" rotWithShape="0">
                    <a:schemeClr val="dk1">
                      <a:alpha val="40000"/>
                    </a:schemeClr>
                  </a:outerShdw>
                </a:effectLst>
              </a:rPr>
              <a:t>The agent program implements the agent function.</a:t>
            </a:r>
            <a:endParaRPr sz="2400" dirty="0">
              <a:ln/>
              <a:solidFill>
                <a:schemeClr val="tx1"/>
              </a:solidFill>
              <a:effectLst>
                <a:outerShdw blurRad="38100" dist="19050" dir="2700000" algn="tl" rotWithShape="0">
                  <a:schemeClr val="dk1">
                    <a:alpha val="40000"/>
                  </a:schemeClr>
                </a:outerShdw>
              </a:effectLst>
            </a:endParaRPr>
          </a:p>
          <a:p>
            <a:pPr algn="just">
              <a:buClr>
                <a:schemeClr val="accent1"/>
              </a:buClr>
              <a:buSzPct val="85000"/>
              <a:buFont typeface="Wingdings" panose="05000000000000000000" charset="0"/>
              <a:buChar char="Ø"/>
            </a:pPr>
            <a:r>
              <a:rPr sz="2400" dirty="0">
                <a:ln/>
                <a:solidFill>
                  <a:schemeClr val="tx1"/>
                </a:solidFill>
                <a:effectLst>
                  <a:outerShdw blurRad="38100" dist="19050" dir="2700000" algn="tl" rotWithShape="0">
                    <a:schemeClr val="dk1">
                      <a:alpha val="40000"/>
                    </a:schemeClr>
                  </a:outerShdw>
                </a:effectLst>
              </a:rPr>
              <a:t>3 main architectures for agent programs.</a:t>
            </a:r>
            <a:endParaRPr sz="2400" dirty="0">
              <a:ln/>
              <a:solidFill>
                <a:schemeClr val="tx1"/>
              </a:solidFill>
              <a:effectLst>
                <a:outerShdw blurRad="38100" dist="19050" dir="2700000" algn="tl" rotWithShape="0">
                  <a:schemeClr val="dk1">
                    <a:alpha val="40000"/>
                  </a:schemeClr>
                </a:outerShdw>
              </a:effectLst>
            </a:endParaRPr>
          </a:p>
          <a:p>
            <a:pPr algn="just">
              <a:buClr>
                <a:schemeClr val="accent1"/>
              </a:buClr>
              <a:buSzPct val="85000"/>
              <a:buFont typeface="Wingdings" panose="05000000000000000000" charset="0"/>
              <a:buChar char="Ø"/>
            </a:pPr>
            <a:r>
              <a:rPr sz="2400" dirty="0">
                <a:ln/>
                <a:solidFill>
                  <a:schemeClr val="tx1"/>
                </a:solidFill>
                <a:effectLst>
                  <a:outerShdw blurRad="38100" dist="19050" dir="2700000" algn="tl" rotWithShape="0">
                    <a:schemeClr val="dk1">
                      <a:alpha val="40000"/>
                    </a:schemeClr>
                  </a:outerShdw>
                </a:effectLst>
              </a:rPr>
              <a:t> In this course we will look at some of the common and useful combination</a:t>
            </a:r>
            <a:r>
              <a:rPr sz="2400" dirty="0">
                <a:solidFill>
                  <a:schemeClr val="bg1"/>
                </a:solidFill>
              </a:rPr>
              <a:t>s of environment/agent architecture.</a:t>
            </a:r>
            <a:endParaRPr sz="2400" dirty="0">
              <a:solidFill>
                <a:schemeClr val="bg1"/>
              </a:solidFill>
            </a:endParaRPr>
          </a:p>
        </p:txBody>
      </p:sp>
      <p:sp>
        <p:nvSpPr>
          <p:cNvPr id="3" name="Date Placeholder 2"/>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smtClean="0">
                <a:ln w="6350">
                  <a:noFill/>
                </a:ln>
                <a:solidFill>
                  <a:srgbClr val="0909FF"/>
                </a:solidFill>
                <a:effectLst/>
                <a:uLnTx/>
                <a:uFillTx/>
                <a:latin typeface="+mj-lt"/>
              </a:rPr>
              <a:t>Questions</a:t>
            </a:r>
            <a:endParaRPr kumimoji="0" lang="en-US" sz="4000" b="1" i="0" u="none" strike="noStrike" kern="1200" cap="none" spc="0" normalizeH="0" baseline="0" noProof="0" dirty="0">
              <a:ln w="6350">
                <a:noFill/>
              </a:ln>
              <a:solidFill>
                <a:srgbClr val="0909FF"/>
              </a:solidFill>
              <a:effectLst/>
              <a:uLnTx/>
              <a:uFillTx/>
              <a:latin typeface="+mj-lt"/>
            </a:endParaRPr>
          </a:p>
        </p:txBody>
      </p:sp>
      <p:pic>
        <p:nvPicPr>
          <p:cNvPr id="147458" name="Picture 2" descr="Questions.jpg"/>
          <p:cNvPicPr>
            <a:picLocks noChangeAspect="1" noChangeArrowheads="1"/>
          </p:cNvPicPr>
          <p:nvPr/>
        </p:nvPicPr>
        <p:blipFill>
          <a:blip r:embed="rId1"/>
          <a:srcRect/>
          <a:stretch>
            <a:fillRect/>
          </a:stretch>
        </p:blipFill>
        <p:spPr bwMode="auto">
          <a:xfrm>
            <a:off x="2362200" y="1498600"/>
            <a:ext cx="4495800" cy="4749800"/>
          </a:xfrm>
          <a:prstGeom prst="rect">
            <a:avLst/>
          </a:prstGeom>
          <a:ln>
            <a:noFill/>
          </a:ln>
          <a:effectLst>
            <a:outerShdw blurRad="292100" dist="139700" dir="2700000" algn="tl" rotWithShape="0">
              <a:srgbClr val="333333">
                <a:alpha val="65000"/>
              </a:srgbClr>
            </a:outerShdw>
          </a:effectLst>
        </p:spPr>
      </p:pic>
      <p:sp>
        <p:nvSpPr>
          <p:cNvPr id="3" name="Date Placeholder 2"/>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10242" name="Title 1"/>
          <p:cNvSpPr>
            <a:spLocks noGrp="1"/>
          </p:cNvSpPr>
          <p:nvPr>
            <p:ph type="title"/>
          </p:nvPr>
        </p:nvSpPr>
        <p:spPr>
          <a:xfrm>
            <a:off x="914400" y="274638"/>
            <a:ext cx="7772400" cy="792162"/>
          </a:xfrm>
          <a:ln>
            <a:solidFill>
              <a:schemeClr val="tx1">
                <a:alpha val="100000"/>
              </a:schemeClr>
            </a:solidFill>
            <a:miter/>
          </a:ln>
        </p:spPr>
        <p:txBody>
          <a:bodyPr vert="horz" wrap="square" lIns="91440" tIns="45720" rIns="91440" bIns="91440" anchor="b" anchorCtr="0"/>
          <a:p>
            <a:pPr algn="ctr" eaLnBrk="1" hangingPunct="1"/>
            <a:r>
              <a:rPr lang="en-US" altLang="ar-JO" sz="2800" b="1" dirty="0">
                <a:solidFill>
                  <a:srgbClr val="C00000"/>
                </a:solidFill>
                <a:latin typeface="ＤＦ中太楷書体" panose="02010609010101010101" charset="-128"/>
                <a:cs typeface="Arial" panose="020B0604020202020204" pitchFamily="34" charset="0"/>
              </a:rPr>
              <a:t>Strong AI   Vs  Weak AI</a:t>
            </a:r>
            <a:endParaRPr lang="en-US" altLang="ar-JO" sz="2800" b="1" dirty="0">
              <a:solidFill>
                <a:srgbClr val="C00000"/>
              </a:solidFill>
              <a:latin typeface="ＤＦ中太楷書体" panose="02010609010101010101" charset="-128"/>
            </a:endParaRPr>
          </a:p>
        </p:txBody>
      </p:sp>
      <p:sp>
        <p:nvSpPr>
          <p:cNvPr id="10243" name="Content Placeholder 2"/>
          <p:cNvSpPr>
            <a:spLocks noGrp="1"/>
          </p:cNvSpPr>
          <p:nvPr>
            <p:ph sz="quarter" idx="1"/>
          </p:nvPr>
        </p:nvSpPr>
        <p:spPr>
          <a:xfrm>
            <a:off x="609600" y="1219200"/>
            <a:ext cx="8001000" cy="4958080"/>
          </a:xfrm>
        </p:spPr>
        <p:txBody>
          <a:bodyPr vert="horz" wrap="square" lIns="91440" tIns="45720" rIns="91440" bIns="45720" anchor="t" anchorCtr="0"/>
          <a:p>
            <a:pPr>
              <a:buClr>
                <a:srgbClr val="C00000"/>
              </a:buClr>
              <a:buSzPct val="85000"/>
              <a:buFont typeface="Wingdings" panose="05000000000000000000" pitchFamily="2" charset="2"/>
              <a:buChar char="q"/>
            </a:pPr>
            <a:r>
              <a:rPr lang="en-US" altLang="ar-JO" sz="2400" b="1" dirty="0">
                <a:solidFill>
                  <a:srgbClr val="C00000"/>
                </a:solidFill>
                <a:latin typeface="ＤＦ中太楷書体" panose="02010609010101010101" charset="-128"/>
                <a:cs typeface="Arial" panose="020B0604020202020204" pitchFamily="34" charset="0"/>
              </a:rPr>
              <a:t>Strong AI</a:t>
            </a:r>
            <a:endParaRPr lang="en-US" altLang="ar-JO" sz="2400" dirty="0">
              <a:solidFill>
                <a:srgbClr val="C00000"/>
              </a:solidFill>
              <a:latin typeface="ＤＦ中太楷書体" panose="02010609010101010101" charset="-128"/>
              <a:cs typeface="Arial" panose="020B0604020202020204" pitchFamily="34" charset="0"/>
            </a:endParaRPr>
          </a:p>
          <a:p>
            <a:pPr lvl="1" algn="just">
              <a:buClr>
                <a:srgbClr val="C00000"/>
              </a:buClr>
              <a:buSzPct val="85000"/>
              <a:buFont typeface="Wingdings" panose="05000000000000000000" pitchFamily="2" charset="2"/>
              <a:buChar char="Ø"/>
            </a:pPr>
            <a:r>
              <a:rPr lang="en-US" altLang="ar-JO" sz="2800" dirty="0">
                <a:latin typeface="ＤＦ中太楷書体" panose="02010609010101010101" charset="-128"/>
                <a:cs typeface="Arial" panose="020B0604020202020204" pitchFamily="34" charset="0"/>
              </a:rPr>
              <a:t>Create a robot which is autonomous, thinks for itself, makes its own decisions, can deliberate about its own thoughts, can learn and adapt to new situations and can communicate with humans through the use of language</a:t>
            </a:r>
            <a:r>
              <a:rPr lang="en-US" altLang="ar-JO" dirty="0">
                <a:latin typeface="ＤＦ中太楷書体" panose="02010609010101010101" charset="-128"/>
                <a:cs typeface="Arial" panose="020B0604020202020204" pitchFamily="34" charset="0"/>
              </a:rPr>
              <a:t>.</a:t>
            </a:r>
            <a:endParaRPr lang="en-US" altLang="ar-JO" sz="2200" dirty="0">
              <a:latin typeface="ＤＦ中太楷書体" panose="02010609010101010101" charset="-128"/>
              <a:cs typeface="Arial" panose="020B0604020202020204" pitchFamily="34" charset="0"/>
            </a:endParaRPr>
          </a:p>
          <a:p>
            <a:pPr>
              <a:buClr>
                <a:srgbClr val="C00000"/>
              </a:buClr>
              <a:buSzPct val="85000"/>
              <a:buFont typeface="Wingdings" panose="05000000000000000000" pitchFamily="2" charset="2"/>
              <a:buChar char="q"/>
            </a:pPr>
            <a:r>
              <a:rPr lang="en-US" altLang="ar-JO" sz="2400" b="1" dirty="0">
                <a:solidFill>
                  <a:srgbClr val="C00000"/>
                </a:solidFill>
                <a:latin typeface="ＤＦ中太楷書体" panose="02010609010101010101" charset="-128"/>
                <a:cs typeface="Arial" panose="020B0604020202020204" pitchFamily="34" charset="0"/>
              </a:rPr>
              <a:t>Weak AI</a:t>
            </a:r>
            <a:endParaRPr lang="en-US" altLang="ar-JO" sz="2400" b="1" dirty="0">
              <a:solidFill>
                <a:srgbClr val="C00000"/>
              </a:solidFill>
              <a:latin typeface="ＤＦ中太楷書体" panose="02010609010101010101" charset="-128"/>
              <a:cs typeface="Arial" panose="020B0604020202020204" pitchFamily="34" charset="0"/>
            </a:endParaRPr>
          </a:p>
          <a:p>
            <a:pPr lvl="1" algn="just">
              <a:buClr>
                <a:srgbClr val="C00000"/>
              </a:buClr>
              <a:buSzPct val="85000"/>
              <a:buFont typeface="Wingdings" panose="05000000000000000000" pitchFamily="2" charset="2"/>
              <a:buChar char="Ø"/>
            </a:pPr>
            <a:r>
              <a:rPr lang="en-US" altLang="ar-JO" sz="2800" dirty="0">
                <a:latin typeface="ＤＦ中太楷書体" panose="02010609010101010101" charset="-128"/>
                <a:cs typeface="Arial" panose="020B0604020202020204" pitchFamily="34" charset="0"/>
              </a:rPr>
              <a:t>To build a computer program that simulates a particular intelligent activity, e.g. playing chess.</a:t>
            </a:r>
            <a:endParaRPr lang="en-US" altLang="ar-JO" sz="2800" dirty="0">
              <a:latin typeface="ＤＦ中太楷書体" panose="02010609010101010101" charset="-128"/>
              <a:cs typeface="Arial" panose="020B0604020202020204" pitchFamily="34" charset="0"/>
            </a:endParaRPr>
          </a:p>
          <a:p>
            <a:pPr>
              <a:buClr>
                <a:srgbClr val="C00000"/>
              </a:buClr>
              <a:buSzPct val="85000"/>
              <a:buFont typeface="Wingdings" panose="05000000000000000000" pitchFamily="2" charset="2"/>
              <a:buChar char="q"/>
            </a:pPr>
            <a:endParaRPr lang="en-US" altLang="ar-JO" sz="2400" b="1" dirty="0">
              <a:solidFill>
                <a:srgbClr val="C00000"/>
              </a:solidFill>
              <a:latin typeface="ＤＦ中太楷書体" panose="02010609010101010101" charset="-128"/>
            </a:endParaRPr>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uClrTx/>
              <a:buSzTx/>
              <a:buFontTx/>
              <a:defRPr/>
            </a:pPr>
            <a:r>
              <a:rPr lang="en-US" noProof="0">
                <a:solidFill>
                  <a:srgbClr val="0909FF"/>
                </a:solidFill>
                <a:effectLst/>
                <a:uLnTx/>
                <a:uFillTx/>
              </a:rPr>
              <a:t>Strong AI</a:t>
            </a:r>
            <a:endParaRPr lang="en-US" noProof="0">
              <a:solidFill>
                <a:srgbClr val="0909FF"/>
              </a:solidFill>
              <a:effectLst/>
              <a:uLnTx/>
              <a:uFillTx/>
            </a:endParaRPr>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152400" y="1295400"/>
            <a:ext cx="8298180" cy="5486400"/>
          </a:xfrm>
          <a:prstGeom prst="rect">
            <a:avLst/>
          </a:prstGeom>
        </p:spPr>
      </p:pic>
      <p:sp>
        <p:nvSpPr>
          <p:cNvPr id="5" name="Date Placeholder 4"/>
          <p:cNvSpPr>
            <a:spLocks noGrp="1"/>
          </p:cNvSpPr>
          <p:nvPr>
            <p:ph type="dt" sz="half" idx="10"/>
          </p:nvPr>
        </p:nvSpPr>
        <p:spPr/>
        <p:txBody>
          <a:bodyPr/>
          <a:lstStyle/>
          <a:p>
            <a:fld id="{B693ED21-1582-4A78-AA55-6C85D82E11D1}"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buClrTx/>
              <a:buSzTx/>
              <a:buFontTx/>
              <a:defRPr/>
            </a:pPr>
            <a:r>
              <a:rPr lang="en-US" noProof="0">
                <a:solidFill>
                  <a:srgbClr val="0909FF"/>
                </a:solidFill>
                <a:effectLst/>
                <a:uLnTx/>
                <a:uFillTx/>
              </a:rPr>
              <a:t>Weak AI</a:t>
            </a:r>
            <a:endParaRPr lang="en-US" noProof="0">
              <a:solidFill>
                <a:srgbClr val="0909FF"/>
              </a:solidFill>
              <a:effectLst/>
              <a:uLnTx/>
              <a:uFillTx/>
            </a:endParaRPr>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609600" y="1295400"/>
            <a:ext cx="7721600" cy="5486400"/>
          </a:xfrm>
          <a:prstGeom prst="rect">
            <a:avLst/>
          </a:prstGeom>
        </p:spPr>
      </p:pic>
      <p:sp>
        <p:nvSpPr>
          <p:cNvPr id="5" name="Date Placeholder 4"/>
          <p:cNvSpPr>
            <a:spLocks noGrp="1"/>
          </p:cNvSpPr>
          <p:nvPr>
            <p:ph type="dt" sz="half" idx="10"/>
          </p:nvPr>
        </p:nvSpPr>
        <p:spPr/>
        <p:txBody>
          <a:bodyPr/>
          <a:lstStyle/>
          <a:p>
            <a:fld id="{2604E512-7425-4BBE-9F7E-9B6692029178}"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2" name="Title 1"/>
          <p:cNvSpPr>
            <a:spLocks noGrp="1"/>
          </p:cNvSpPr>
          <p:nvPr>
            <p:ph type="title"/>
          </p:nvPr>
        </p:nvSpPr>
        <p:spPr/>
        <p:txBody>
          <a:bodyPr/>
          <a:p>
            <a:pPr algn="ctr">
              <a:buClrTx/>
              <a:buSzTx/>
              <a:buFontTx/>
              <a:defRPr/>
            </a:pPr>
            <a:r>
              <a:rPr lang="en-US" noProof="0">
                <a:solidFill>
                  <a:srgbClr val="0909FF"/>
                </a:solidFill>
                <a:effectLst/>
                <a:uLnTx/>
                <a:uFillTx/>
              </a:rPr>
              <a:t>Weak AI</a:t>
            </a:r>
            <a:endParaRPr lang="en-US" noProof="0">
              <a:solidFill>
                <a:srgbClr val="0909FF"/>
              </a:solidFill>
              <a:effectLst/>
              <a:uLnTx/>
              <a:uFillTx/>
            </a:endParaRPr>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t="12736"/>
          <a:stretch>
            <a:fillRect/>
          </a:stretch>
        </p:blipFill>
        <p:spPr>
          <a:xfrm>
            <a:off x="489585" y="2109470"/>
            <a:ext cx="8127365" cy="3989705"/>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p:txBody>
          <a:bodyPr/>
          <a:p>
            <a:endParaRPr lang="en-US"/>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t="11444"/>
          <a:stretch>
            <a:fillRect/>
          </a:stretch>
        </p:blipFill>
        <p:spPr>
          <a:xfrm>
            <a:off x="489585" y="1714500"/>
            <a:ext cx="8127365" cy="43846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pPr>
              <a:defRPr/>
            </a:pPr>
            <a:r>
              <a:rPr lang="en-US" noProof="0">
                <a:solidFill>
                  <a:srgbClr val="0909FF"/>
                </a:solidFill>
                <a:effectLst/>
                <a:uLnTx/>
                <a:uFillTx/>
                <a:sym typeface="ＤＦ中太楷書体" panose="02010609010101010101" charset="-128"/>
              </a:rPr>
              <a:t>Systems Acting like Humans-</a:t>
            </a:r>
            <a:br>
              <a:rPr lang="en-US" noProof="0">
                <a:solidFill>
                  <a:srgbClr val="0909FF"/>
                </a:solidFill>
                <a:effectLst/>
                <a:uLnTx/>
                <a:uFillTx/>
              </a:rPr>
            </a:br>
            <a:r>
              <a:rPr lang="en-US" noProof="0">
                <a:solidFill>
                  <a:srgbClr val="0909FF"/>
                </a:solidFill>
                <a:effectLst/>
                <a:uLnTx/>
                <a:uFillTx/>
              </a:rPr>
              <a:t> Turing Test</a:t>
            </a:r>
            <a:endParaRPr lang="en-US" noProof="0">
              <a:solidFill>
                <a:srgbClr val="0909FF"/>
              </a:solidFill>
              <a:effectLst/>
              <a:uLnTx/>
              <a:uFillTx/>
            </a:endParaRPr>
          </a:p>
        </p:txBody>
      </p:sp>
      <p:sp>
        <p:nvSpPr>
          <p:cNvPr id="11267" name="Rectangle 3"/>
          <p:cNvSpPr>
            <a:spLocks noGrp="1" noChangeArrowheads="1"/>
          </p:cNvSpPr>
          <p:nvPr>
            <p:ph type="body" idx="1"/>
          </p:nvPr>
        </p:nvSpPr>
        <p:spPr>
          <a:xfrm>
            <a:off x="228600" y="1295400"/>
            <a:ext cx="8686800" cy="5257800"/>
          </a:xfrm>
        </p:spPr>
        <p:txBody>
          <a:bodyPr>
            <a:normAutofit lnSpcReduction="20000"/>
          </a:bodyPr>
          <a:lstStyle/>
          <a:p>
            <a:pPr algn="just">
              <a:lnSpc>
                <a:spcPct val="80000"/>
              </a:lnSpc>
            </a:pPr>
            <a:r>
              <a:rPr lang="en-US" dirty="0" smtClean="0"/>
              <a:t>Turing (1950)</a:t>
            </a:r>
            <a:r>
              <a:rPr lang="en-US" dirty="0" smtClean="0">
                <a:solidFill>
                  <a:srgbClr val="FF0000"/>
                </a:solidFill>
              </a:rPr>
              <a:t> ”Computing machinery and intelligence”.</a:t>
            </a:r>
            <a:endParaRPr lang="en-US" dirty="0" smtClean="0"/>
          </a:p>
          <a:p>
            <a:pPr algn="just"/>
            <a:r>
              <a:rPr lang="en-US" dirty="0" smtClean="0"/>
              <a:t>A computer passes the test if a human interrogator, after posing some written questions, cannot tell whether the written responses come from a person or from a computer.</a:t>
            </a:r>
            <a:endParaRPr lang="en-US" dirty="0" smtClean="0"/>
          </a:p>
          <a:p>
            <a:pPr algn="just">
              <a:lnSpc>
                <a:spcPct val="80000"/>
              </a:lnSpc>
            </a:pPr>
            <a:endParaRPr lang="en-US" dirty="0" smtClean="0"/>
          </a:p>
          <a:p>
            <a:pPr algn="just">
              <a:lnSpc>
                <a:spcPct val="80000"/>
              </a:lnSpc>
            </a:pPr>
            <a:endParaRPr lang="en-US" dirty="0" smtClean="0"/>
          </a:p>
          <a:p>
            <a:pPr algn="just">
              <a:lnSpc>
                <a:spcPct val="80000"/>
              </a:lnSpc>
            </a:pPr>
            <a:endParaRPr lang="en-US" dirty="0" smtClean="0"/>
          </a:p>
          <a:p>
            <a:pPr algn="just">
              <a:lnSpc>
                <a:spcPct val="80000"/>
              </a:lnSpc>
              <a:buFontTx/>
              <a:buNone/>
            </a:pPr>
            <a:endParaRPr lang="en-US" dirty="0" smtClean="0"/>
          </a:p>
          <a:p>
            <a:pPr algn="just">
              <a:lnSpc>
                <a:spcPct val="80000"/>
              </a:lnSpc>
            </a:pPr>
            <a:endParaRPr lang="en-US" dirty="0" smtClean="0">
              <a:solidFill>
                <a:srgbClr val="FF0000"/>
              </a:solidFill>
            </a:endParaRPr>
          </a:p>
          <a:p>
            <a:pPr algn="just" defTabSz="457200">
              <a:lnSpc>
                <a:spcPct val="90000"/>
              </a:lnSpc>
              <a:spcBef>
                <a:spcPts val="700"/>
              </a:spcBef>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a:sym typeface="ＤＦ中太楷書体" panose="02010609010101010101" charset="-128"/>
              </a:rPr>
              <a:t>Necessary components of such a system form major AI sub-disciplines:</a:t>
            </a:r>
            <a:endParaRPr>
              <a:sym typeface="ＤＦ中太楷書体" panose="02010609010101010101" charset="-128"/>
            </a:endParaRPr>
          </a:p>
          <a:p>
            <a:pPr lvl="1" algn="just" defTabSz="457200">
              <a:lnSpc>
                <a:spcPct val="90000"/>
              </a:lnSpc>
              <a:spcBef>
                <a:spcPts val="600"/>
              </a:spcBef>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a:sym typeface="ＤＦ中太楷書体" panose="02010609010101010101" charset="-128"/>
              </a:rPr>
              <a:t>Natural language, knowledge representation, automated reasoning, machine learning</a:t>
            </a:r>
            <a:endParaRPr>
              <a:sym typeface="ＤＦ中太楷書体" panose="02010609010101010101" charset="-128"/>
            </a:endParaRPr>
          </a:p>
          <a:p>
            <a:pPr algn="just">
              <a:lnSpc>
                <a:spcPct val="80000"/>
              </a:lnSpc>
            </a:pPr>
            <a:endParaRPr lang="en-US" dirty="0" smtClean="0"/>
          </a:p>
        </p:txBody>
      </p:sp>
      <p:pic>
        <p:nvPicPr>
          <p:cNvPr id="12292" name="Picture 4" descr="turing"/>
          <p:cNvPicPr>
            <a:picLocks noChangeAspect="1" noChangeArrowheads="1"/>
          </p:cNvPicPr>
          <p:nvPr/>
        </p:nvPicPr>
        <p:blipFill>
          <a:blip r:embed="rId1"/>
          <a:srcRect/>
          <a:stretch>
            <a:fillRect/>
          </a:stretch>
        </p:blipFill>
        <p:spPr bwMode="auto">
          <a:xfrm>
            <a:off x="2514600" y="3355975"/>
            <a:ext cx="3948113" cy="1368425"/>
          </a:xfrm>
          <a:prstGeom prst="rect">
            <a:avLst/>
          </a:prstGeom>
          <a:ln>
            <a:noFill/>
          </a:ln>
          <a:effectLst>
            <a:outerShdw blurRad="292100" dist="139700" dir="2700000" algn="tl" rotWithShape="0">
              <a:srgbClr val="333333">
                <a:alpha val="65000"/>
              </a:srgbClr>
            </a:outerShdw>
          </a:effectLst>
        </p:spPr>
      </p:pic>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p:txBody>
          <a:bodyPr>
            <a:normAutofit fontScale="90000"/>
          </a:bodyPr>
          <a:p>
            <a:pPr algn="ctr">
              <a:buClrTx/>
              <a:buSzTx/>
              <a:buFontTx/>
              <a:defRPr/>
            </a:pPr>
            <a:r>
              <a:rPr lang="en-US" noProof="0">
                <a:solidFill>
                  <a:srgbClr val="0909FF"/>
                </a:solidFill>
                <a:effectLst/>
                <a:uLnTx/>
                <a:uFillTx/>
                <a:sym typeface="ＤＦ中太楷書体" panose="02010609010101010101" charset="-128"/>
              </a:rPr>
              <a:t>Systems that act  like humans   (Acting humanly)</a:t>
            </a:r>
            <a:endParaRPr lang="en-US" noProof="0">
              <a:solidFill>
                <a:srgbClr val="0909FF"/>
              </a:solidFill>
              <a:effectLst/>
              <a:uLnTx/>
              <a:uFillTx/>
            </a:endParaRPr>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l="2438" t="4597" r="4274"/>
          <a:stretch>
            <a:fillRect/>
          </a:stretch>
        </p:blipFill>
        <p:spPr>
          <a:xfrm>
            <a:off x="687705" y="1737360"/>
            <a:ext cx="7581900" cy="43618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39938" name="Rectangle 2"/>
          <p:cNvSpPr>
            <a:spLocks noGrp="1" noChangeArrowheads="1"/>
          </p:cNvSpPr>
          <p:nvPr>
            <p:ph type="title"/>
          </p:nvPr>
        </p:nvSpPr>
        <p:spPr>
          <a:xfrm>
            <a:off x="608013" y="195263"/>
            <a:ext cx="7772400" cy="795338"/>
          </a:xfrm>
          <a:ln>
            <a:solidFill>
              <a:schemeClr val="tx1"/>
            </a:solidFill>
          </a:ln>
        </p:spPr>
        <p:txBody>
          <a:bodyPr vert="horz" wrap="square" lIns="91440" tIns="45720" rIns="91440" bIns="91440" numCol="1" anchor="b" anchorCtr="0" compatLnSpc="1">
            <a:normAutofit fontScale="90000"/>
          </a:bodyPr>
          <a:p>
            <a:pPr algn="ctr">
              <a:buClrTx/>
              <a:buSzTx/>
              <a:buFontTx/>
              <a:buNone/>
              <a:defRPr/>
            </a:pPr>
            <a:r>
              <a:rPr lang="en-US" sz="2220" b="1" noProof="0">
                <a:effectLst/>
                <a:uLnTx/>
                <a:uFillTx/>
              </a:rPr>
              <a:t>Systems that act  like humans   (Acting humanly)</a:t>
            </a:r>
            <a:br>
              <a:rPr lang="en-US" sz="2220" b="1" noProof="0">
                <a:effectLst/>
                <a:uLnTx/>
                <a:uFillTx/>
              </a:rPr>
            </a:br>
            <a:r>
              <a:rPr lang="en-US" sz="2220" b="1" noProof="0">
                <a:effectLst/>
                <a:uLnTx/>
                <a:uFillTx/>
              </a:rPr>
              <a:t>(Turing Machine Test ) </a:t>
            </a:r>
            <a:endParaRPr lang="en-US" sz="2220" b="1" noProof="0">
              <a:effectLst/>
              <a:uLnTx/>
              <a:uFillTx/>
            </a:endParaRPr>
          </a:p>
        </p:txBody>
      </p:sp>
      <p:sp>
        <p:nvSpPr>
          <p:cNvPr id="23555" name="Rectangle 3"/>
          <p:cNvSpPr>
            <a:spLocks noGrp="1"/>
          </p:cNvSpPr>
          <p:nvPr>
            <p:ph type="body" idx="4294967295"/>
          </p:nvPr>
        </p:nvSpPr>
        <p:spPr>
          <a:xfrm>
            <a:off x="457200" y="1066800"/>
            <a:ext cx="8686800" cy="6789420"/>
          </a:xfrm>
        </p:spPr>
        <p:txBody>
          <a:bodyPr vert="horz" wrap="square" lIns="91440" tIns="45720" rIns="91440" bIns="45720" anchor="t" anchorCtr="0"/>
          <a:p>
            <a:pPr algn="just" eaLnBrk="1" hangingPunct="1">
              <a:lnSpc>
                <a:spcPct val="120000"/>
              </a:lnSpc>
              <a:buFont typeface="Wingdings" panose="05000000000000000000" pitchFamily="2" charset="2"/>
              <a:buChar char="q"/>
            </a:pPr>
            <a:r>
              <a:rPr lang="en-US" altLang="ar-JO" dirty="0">
                <a:latin typeface="ＤＦ中太楷書体" panose="02010609010101010101" charset="-128"/>
                <a:cs typeface="Arial" panose="020B0604020202020204" pitchFamily="34" charset="0"/>
              </a:rPr>
              <a:t>The </a:t>
            </a:r>
            <a:r>
              <a:rPr lang="en-US" altLang="ar-JO" b="1" dirty="0">
                <a:solidFill>
                  <a:srgbClr val="0000CC"/>
                </a:solidFill>
                <a:latin typeface="ＤＦ中太楷書体" panose="02010609010101010101" charset="-128"/>
                <a:cs typeface="Arial" panose="020B0604020202020204" pitchFamily="34" charset="0"/>
              </a:rPr>
              <a:t>Turing Test</a:t>
            </a:r>
            <a:r>
              <a:rPr lang="en-US" altLang="ar-JO" dirty="0">
                <a:latin typeface="ＤＦ中太楷書体" panose="02010609010101010101" charset="-128"/>
                <a:cs typeface="Arial" panose="020B0604020202020204" pitchFamily="34" charset="0"/>
              </a:rPr>
              <a:t>, proposed by (</a:t>
            </a:r>
            <a:r>
              <a:rPr lang="en-US" altLang="ar-JO" dirty="0">
                <a:solidFill>
                  <a:srgbClr val="00B050"/>
                </a:solidFill>
                <a:latin typeface="ＤＦ中太楷書体" panose="02010609010101010101" charset="-128"/>
                <a:cs typeface="Arial" panose="020B0604020202020204" pitchFamily="34" charset="0"/>
              </a:rPr>
              <a:t>Alan Turing -1950</a:t>
            </a:r>
            <a:r>
              <a:rPr lang="en-US" altLang="ar-JO" dirty="0">
                <a:latin typeface="ＤＦ中太楷書体" panose="02010609010101010101" charset="-128"/>
                <a:cs typeface="Arial" panose="020B0604020202020204" pitchFamily="34" charset="0"/>
              </a:rPr>
              <a:t>) </a:t>
            </a:r>
            <a:endParaRPr lang="ar-SA" altLang="ar-JO" dirty="0">
              <a:latin typeface="ＤＦ中太楷書体" panose="02010609010101010101" charset="-128"/>
              <a:cs typeface="Arial" panose="020B0604020202020204" pitchFamily="34" charset="0"/>
            </a:endParaRPr>
          </a:p>
          <a:p>
            <a:pPr algn="just" eaLnBrk="1" hangingPunct="1">
              <a:lnSpc>
                <a:spcPct val="120000"/>
              </a:lnSpc>
              <a:buFont typeface="Wingdings" panose="05000000000000000000" pitchFamily="2" charset="2"/>
              <a:buChar char="q"/>
            </a:pPr>
            <a:r>
              <a:rPr lang="en-GB" altLang="ar-JO" dirty="0">
                <a:cs typeface="Times New Roman" panose="02020603050405020304" pitchFamily="16" charset="0"/>
              </a:rPr>
              <a:t>“</a:t>
            </a:r>
            <a:r>
              <a:rPr lang="en-GB" altLang="ar-JO" dirty="0">
                <a:latin typeface="ＤＦ中太楷書体" panose="02010609010101010101" charset="-128"/>
                <a:cs typeface="Arial" panose="020B0604020202020204" pitchFamily="34" charset="0"/>
              </a:rPr>
              <a:t>This test represent the art of creating machines that perform functions that require intelligence when performed by people.” (</a:t>
            </a:r>
            <a:r>
              <a:rPr lang="en-GB" altLang="ar-JO" dirty="0">
                <a:solidFill>
                  <a:srgbClr val="00B050"/>
                </a:solidFill>
                <a:latin typeface="ＤＦ中太楷書体" panose="02010609010101010101" charset="-128"/>
                <a:cs typeface="Arial" panose="020B0604020202020204" pitchFamily="34" charset="0"/>
              </a:rPr>
              <a:t>Kurzweil-1990</a:t>
            </a:r>
            <a:r>
              <a:rPr lang="en-GB" altLang="ar-JO" dirty="0">
                <a:latin typeface="ＤＦ中太楷書体" panose="02010609010101010101" charset="-128"/>
                <a:cs typeface="Arial" panose="020B0604020202020204" pitchFamily="34" charset="0"/>
              </a:rPr>
              <a:t>)</a:t>
            </a:r>
            <a:endParaRPr lang="en-GB" altLang="ar-JO" dirty="0">
              <a:latin typeface="ＤＦ中太楷書体" panose="02010609010101010101" charset="-128"/>
              <a:cs typeface="Arial" panose="020B0604020202020204" pitchFamily="34" charset="0"/>
            </a:endParaRPr>
          </a:p>
          <a:p>
            <a:pPr algn="just" eaLnBrk="1" hangingPunct="1">
              <a:lnSpc>
                <a:spcPct val="120000"/>
              </a:lnSpc>
              <a:buFont typeface="Wingdings" panose="05000000000000000000" pitchFamily="2" charset="2"/>
              <a:buChar char="q"/>
            </a:pPr>
            <a:r>
              <a:rPr lang="en-GB" altLang="ar-JO" dirty="0">
                <a:latin typeface="ＤＦ中太楷書体" panose="02010609010101010101" charset="-128"/>
                <a:cs typeface="Arial" panose="020B0604020202020204" pitchFamily="34" charset="0"/>
              </a:rPr>
              <a:t>“This test represent the study of how to make computers do things at which, at the moment, people are better.” (</a:t>
            </a:r>
            <a:r>
              <a:rPr lang="en-GB" altLang="ar-JO" dirty="0">
                <a:solidFill>
                  <a:srgbClr val="00B050"/>
                </a:solidFill>
                <a:latin typeface="ＤＦ中太楷書体" panose="02010609010101010101" charset="-128"/>
                <a:cs typeface="Arial" panose="020B0604020202020204" pitchFamily="34" charset="0"/>
              </a:rPr>
              <a:t>Rich and Knight-1991</a:t>
            </a:r>
            <a:r>
              <a:rPr lang="en-GB" altLang="ar-JO" dirty="0">
                <a:cs typeface="Times New Roman" panose="02020603050405020304" pitchFamily="16" charset="0"/>
              </a:rPr>
              <a:t>)</a:t>
            </a:r>
            <a:endParaRPr lang="en-GB" altLang="ar-JO" dirty="0">
              <a:cs typeface="Times New Roman" panose="02020603050405020304" pitchFamily="16" charset="0"/>
            </a:endParaRPr>
          </a:p>
          <a:p>
            <a:pPr algn="just" eaLnBrk="1" hangingPunct="1">
              <a:lnSpc>
                <a:spcPct val="120000"/>
              </a:lnSpc>
              <a:buFont typeface="Wingdings" panose="05000000000000000000" pitchFamily="2" charset="2"/>
              <a:buChar char="q"/>
            </a:pPr>
            <a:r>
              <a:rPr lang="en-US" altLang="ar-JO" sz="3000" dirty="0">
                <a:latin typeface="ＤＦ中太楷書体" panose="02010609010101010101" charset="-128"/>
                <a:cs typeface="Arial" panose="020B0604020202020204" pitchFamily="34" charset="0"/>
              </a:rPr>
              <a:t>The inability to distinguish computer responses from human responses is called the </a:t>
            </a:r>
            <a:r>
              <a:rPr lang="en-US" altLang="ar-JO" sz="3000" b="1" u="sng" dirty="0">
                <a:latin typeface="ＤＦ中太楷書体" panose="02010609010101010101" charset="-128"/>
                <a:cs typeface="Arial" panose="020B0604020202020204" pitchFamily="34" charset="0"/>
              </a:rPr>
              <a:t>Turing test </a:t>
            </a:r>
            <a:endParaRPr lang="en-GB" altLang="ar-JO" dirty="0">
              <a:ea typeface="Times New Roman" panose="02020603050405020304" pitchFamily="16" charset="0"/>
            </a:endParaRPr>
          </a:p>
        </p:txBody>
      </p:sp>
      <p:sp>
        <p:nvSpPr>
          <p:cNvPr id="2" name="Date Placeholder 1"/>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en-US" sz="1400" b="0" i="0" u="none" strike="noStrike" kern="1200" cap="none" spc="0" normalizeH="0" baseline="0" noProof="0">
                <a:ln>
                  <a:noFill/>
                </a:ln>
                <a:solidFill>
                  <a:schemeClr val="tx2"/>
                </a:solidFill>
                <a:effectLst/>
                <a:uLnTx/>
                <a:uFillTx/>
                <a:latin typeface="Times"/>
                <a:ea typeface="ＤＦ中太楷書体" panose="02010609010101010101" charset="-128"/>
                <a:cs typeface="ＤＦ中太楷書体" panose="02010609010101010101" charset="-128"/>
              </a:rPr>
            </a:fld>
            <a:endParaRPr kumimoji="0" lang="en-US" sz="1400" b="0" i="0" u="none" strike="noStrike" kern="1200" cap="none" spc="0" normalizeH="0" baseline="0" noProof="0">
              <a:ln>
                <a:noFill/>
              </a:ln>
              <a:solidFill>
                <a:schemeClr val="tx2"/>
              </a:solidFill>
              <a:effectLst/>
              <a:uLnTx/>
              <a:uFillTx/>
              <a:latin typeface="Times"/>
              <a:ea typeface="ＤＦ中太楷書体" panose="02010609010101010101" charset="-128"/>
              <a:cs typeface="ＤＦ中太楷書体" panose="02010609010101010101" charset="-128"/>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5">
                                            <p:txEl>
                                              <p:charRg st="0" end="5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5">
                                            <p:txEl>
                                              <p:charRg st="50" end="19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555">
                                            <p:txEl>
                                              <p:charRg st="192" end="32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555">
                                            <p:txEl>
                                              <p:charRg st="326" end="4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14340" name="Picture 4" descr="turing"/>
          <p:cNvPicPr>
            <a:picLocks noChangeAspect="1"/>
          </p:cNvPicPr>
          <p:nvPr/>
        </p:nvPicPr>
        <p:blipFill>
          <a:blip r:embed="rId1"/>
          <a:stretch>
            <a:fillRect/>
          </a:stretch>
        </p:blipFill>
        <p:spPr>
          <a:xfrm>
            <a:off x="304800" y="1219200"/>
            <a:ext cx="8458200" cy="4953000"/>
          </a:xfrm>
          <a:prstGeom prst="rect">
            <a:avLst/>
          </a:prstGeom>
          <a:noFill/>
          <a:ln w="9525">
            <a:noFill/>
          </a:ln>
        </p:spPr>
      </p:pic>
      <p:sp>
        <p:nvSpPr>
          <p:cNvPr id="14341" name="TextBox 8"/>
          <p:cNvSpPr txBox="1"/>
          <p:nvPr/>
        </p:nvSpPr>
        <p:spPr>
          <a:xfrm>
            <a:off x="7924800" y="2667000"/>
            <a:ext cx="609600" cy="768350"/>
          </a:xfrm>
          <a:prstGeom prst="rect">
            <a:avLst/>
          </a:prstGeom>
          <a:noFill/>
          <a:ln w="9525">
            <a:noFill/>
          </a:ln>
        </p:spPr>
        <p:txBody>
          <a:bodyPr>
            <a:spAutoFit/>
          </a:bodyPr>
          <a:p>
            <a:r>
              <a:rPr sz="4400" b="1" dirty="0">
                <a:solidFill>
                  <a:srgbClr val="FF0000"/>
                </a:solidFill>
                <a:latin typeface="Times" pitchFamily="18" charset="0"/>
                <a:ea typeface="ＤＦ中太楷書体" panose="02010609010101010101" charset="-128"/>
                <a:cs typeface="ＤＦ中太楷書体" panose="02010609010101010101" charset="-128"/>
              </a:rPr>
              <a:t>A</a:t>
            </a:r>
            <a:endParaRPr sz="4400" b="1" dirty="0">
              <a:solidFill>
                <a:srgbClr val="FF0000"/>
              </a:solidFill>
              <a:latin typeface="Times" pitchFamily="18" charset="0"/>
              <a:ea typeface="ＤＦ中太楷書体" panose="02010609010101010101" charset="-128"/>
              <a:cs typeface="ＤＦ中太楷書体" panose="02010609010101010101" charset="-128"/>
            </a:endParaRPr>
          </a:p>
        </p:txBody>
      </p:sp>
      <p:sp>
        <p:nvSpPr>
          <p:cNvPr id="14342" name="TextBox 9"/>
          <p:cNvSpPr txBox="1"/>
          <p:nvPr/>
        </p:nvSpPr>
        <p:spPr>
          <a:xfrm>
            <a:off x="7848600" y="4648200"/>
            <a:ext cx="609600" cy="768350"/>
          </a:xfrm>
          <a:prstGeom prst="rect">
            <a:avLst/>
          </a:prstGeom>
          <a:noFill/>
          <a:ln w="9525">
            <a:noFill/>
          </a:ln>
        </p:spPr>
        <p:txBody>
          <a:bodyPr>
            <a:spAutoFit/>
          </a:bodyPr>
          <a:p>
            <a:r>
              <a:rPr sz="4400" b="1" dirty="0">
                <a:solidFill>
                  <a:srgbClr val="FF0000"/>
                </a:solidFill>
                <a:latin typeface="Times" pitchFamily="18" charset="0"/>
                <a:ea typeface="ＤＦ中太楷書体" panose="02010609010101010101" charset="-128"/>
                <a:cs typeface="ＤＦ中太楷書体" panose="02010609010101010101" charset="-128"/>
              </a:rPr>
              <a:t>B</a:t>
            </a:r>
            <a:endParaRPr sz="4400" b="1" dirty="0">
              <a:solidFill>
                <a:srgbClr val="FF0000"/>
              </a:solidFill>
              <a:latin typeface="Times" pitchFamily="18" charset="0"/>
              <a:ea typeface="ＤＦ中太楷書体" panose="02010609010101010101" charset="-128"/>
              <a:cs typeface="ＤＦ中太楷書体" panose="02010609010101010101" charset="-128"/>
            </a:endParaRPr>
          </a:p>
        </p:txBody>
      </p:sp>
      <p:sp>
        <p:nvSpPr>
          <p:cNvPr id="14343" name="Rectangle 2"/>
          <p:cNvSpPr>
            <a:spLocks noGrp="1"/>
          </p:cNvSpPr>
          <p:nvPr>
            <p:ph type="title"/>
          </p:nvPr>
        </p:nvSpPr>
        <p:spPr>
          <a:xfrm>
            <a:off x="914400" y="152400"/>
            <a:ext cx="7772400" cy="990600"/>
          </a:xfrm>
          <a:ln>
            <a:solidFill>
              <a:schemeClr val="tx1">
                <a:alpha val="100000"/>
              </a:schemeClr>
            </a:solidFill>
            <a:miter/>
          </a:ln>
        </p:spPr>
        <p:txBody>
          <a:bodyPr vert="horz" wrap="square" lIns="91440" tIns="45720" rIns="91440" bIns="91440" anchor="b" anchorCtr="0"/>
          <a:p>
            <a:pPr algn="ctr" eaLnBrk="1" hangingPunct="1">
              <a:buNone/>
            </a:pPr>
            <a:r>
              <a:rPr lang="en-GB" altLang="ar-JO" sz="2800" b="1" dirty="0">
                <a:solidFill>
                  <a:schemeClr val="bg1"/>
                </a:solidFill>
                <a:latin typeface="ＤＦ中太楷書体" panose="02010609010101010101" charset="-128"/>
                <a:cs typeface="Tahoma" panose="020B0604030504040204" pitchFamily="34" charset="0"/>
              </a:rPr>
              <a:t>Systems that act  like humans</a:t>
            </a:r>
            <a:r>
              <a:rPr lang="ar-SA" altLang="ar-JO" sz="2800" b="1" dirty="0">
                <a:solidFill>
                  <a:schemeClr val="bg1"/>
                </a:solidFill>
                <a:latin typeface="ＤＦ中太楷書体" panose="02010609010101010101" charset="-128"/>
                <a:cs typeface="Tahoma" panose="020B0604030504040204" pitchFamily="34" charset="0"/>
              </a:rPr>
              <a:t>   </a:t>
            </a:r>
            <a:r>
              <a:rPr lang="en-US" altLang="ar-JO" sz="2400" b="1" dirty="0">
                <a:solidFill>
                  <a:schemeClr val="bg1"/>
                </a:solidFill>
                <a:latin typeface="Arial Narrow" panose="020B0506020202030204" pitchFamily="34" charset="0"/>
                <a:cs typeface="Tahoma" panose="020B0604030504040204" pitchFamily="34" charset="0"/>
              </a:rPr>
              <a:t>(</a:t>
            </a:r>
            <a:r>
              <a:rPr sz="2400" b="1" dirty="0">
                <a:solidFill>
                  <a:schemeClr val="bg1"/>
                </a:solidFill>
                <a:latin typeface="Arial Narrow" panose="020B0506020202030204" pitchFamily="34" charset="0"/>
              </a:rPr>
              <a:t>Acting humanly)</a:t>
            </a:r>
            <a:br>
              <a:rPr lang="en-GB" altLang="ar-JO" sz="2800" b="1" dirty="0">
                <a:solidFill>
                  <a:schemeClr val="bg1"/>
                </a:solidFill>
                <a:latin typeface="ＤＦ中太楷書体" panose="02010609010101010101" charset="-128"/>
                <a:cs typeface="Tahoma" panose="020B0604030504040204" pitchFamily="34" charset="0"/>
              </a:rPr>
            </a:br>
            <a:r>
              <a:rPr lang="en-GB" altLang="ar-JO" sz="2400" b="1" dirty="0">
                <a:solidFill>
                  <a:schemeClr val="bg1"/>
                </a:solidFill>
                <a:latin typeface="ＤＦ中太楷書体" panose="02010609010101010101" charset="-128"/>
                <a:cs typeface="Tahoma" panose="020B0604030504040204" pitchFamily="34" charset="0"/>
              </a:rPr>
              <a:t>(Turing Machine Test</a:t>
            </a:r>
            <a:r>
              <a:rPr lang="en-GB" altLang="ar-JO" sz="2400" b="1" dirty="0">
                <a:solidFill>
                  <a:schemeClr val="tx1"/>
                </a:solidFill>
                <a:latin typeface="ＤＦ中太楷書体" panose="02010609010101010101" charset="-128"/>
                <a:cs typeface="Tahoma" panose="020B0604030504040204" pitchFamily="34" charset="0"/>
              </a:rPr>
              <a:t> </a:t>
            </a:r>
            <a:r>
              <a:rPr lang="en-US" altLang="en-GB" sz="2400" b="1" dirty="0">
                <a:solidFill>
                  <a:schemeClr val="tx1"/>
                </a:solidFill>
                <a:latin typeface="ＤＦ中太楷書体" panose="02010609010101010101" charset="-128"/>
                <a:cs typeface="Tahoma" panose="020B0604030504040204" pitchFamily="34" charset="0"/>
              </a:rPr>
              <a:t>)</a:t>
            </a:r>
            <a:endParaRPr lang="en-US" altLang="en-GB" sz="2400" b="1" dirty="0">
              <a:solidFill>
                <a:schemeClr val="tx1"/>
              </a:solidFill>
              <a:latin typeface="ＤＦ中太楷書体" panose="02010609010101010101" charset="-128"/>
              <a:ea typeface="Tahoma" panose="020B0604030504040204" pitchFamily="34" charset="0"/>
              <a:cs typeface="Tahoma" panose="020B0604030504040204" pitchFamily="34" charset="0"/>
            </a:endParaRPr>
          </a:p>
        </p:txBody>
      </p:sp>
      <p:sp>
        <p:nvSpPr>
          <p:cNvPr id="2" name="Date Placeholder 1"/>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en-US" sz="1400" b="0" i="0" u="none" strike="noStrike" kern="1200" cap="none" spc="0" normalizeH="0" baseline="0" noProof="0">
                <a:ln>
                  <a:noFill/>
                </a:ln>
                <a:solidFill>
                  <a:schemeClr val="tx2"/>
                </a:solidFill>
                <a:effectLst/>
                <a:uLnTx/>
                <a:uFillTx/>
                <a:latin typeface="Times"/>
                <a:ea typeface="ＤＦ中太楷書体" panose="02010609010101010101" charset="-128"/>
                <a:cs typeface="ＤＦ中太楷書体" panose="02010609010101010101" charset="-128"/>
              </a:rPr>
            </a:fld>
            <a:endParaRPr kumimoji="0" lang="en-US" sz="1400" b="0" i="0" u="none" strike="noStrike" kern="1200" cap="none" spc="0" normalizeH="0" baseline="0" noProof="0">
              <a:ln>
                <a:noFill/>
              </a:ln>
              <a:solidFill>
                <a:schemeClr val="tx2"/>
              </a:solidFill>
              <a:effectLst/>
              <a:uLnTx/>
              <a:uFillTx/>
              <a:latin typeface="Times"/>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098" name="Rectangle 2"/>
          <p:cNvSpPr>
            <a:spLocks noGrp="1" noChangeArrowheads="1"/>
          </p:cNvSpPr>
          <p:nvPr>
            <p:ph type="title" idx="4294967295"/>
          </p:nvPr>
        </p:nvSpPr>
        <p:spPr>
          <a:xfrm>
            <a:off x="231775" y="311150"/>
            <a:ext cx="8610600" cy="1143000"/>
          </a:xfrm>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a:ln w="6350">
                  <a:noFill/>
                </a:ln>
                <a:solidFill>
                  <a:srgbClr val="0909FF"/>
                </a:solidFill>
                <a:effectLst/>
                <a:uLnTx/>
                <a:uFillTx/>
                <a:latin typeface="+mj-lt"/>
              </a:rPr>
              <a:t>Outline</a:t>
            </a:r>
            <a:endParaRPr kumimoji="0" lang="en-US" sz="4000" b="1" i="0" u="none" strike="noStrike" kern="1200" cap="none" spc="0" normalizeH="0" baseline="0" noProof="0">
              <a:ln w="6350">
                <a:noFill/>
              </a:ln>
              <a:solidFill>
                <a:srgbClr val="0909FF"/>
              </a:solidFill>
              <a:effectLst/>
              <a:uLnTx/>
              <a:uFillTx/>
              <a:latin typeface="+mj-lt"/>
            </a:endParaRPr>
          </a:p>
        </p:txBody>
      </p:sp>
      <p:sp>
        <p:nvSpPr>
          <p:cNvPr id="6147" name="Rectangle 3"/>
          <p:cNvSpPr>
            <a:spLocks noGrp="1"/>
          </p:cNvSpPr>
          <p:nvPr>
            <p:ph type="body"/>
          </p:nvPr>
        </p:nvSpPr>
        <p:spPr>
          <a:xfrm>
            <a:off x="304800" y="1447800"/>
            <a:ext cx="8382000" cy="4989830"/>
          </a:xfrm>
        </p:spPr>
        <p:txBody>
          <a:bodyPr vert="horz" wrap="square" lIns="91440" tIns="45720" rIns="91440" bIns="45720" anchor="t" anchorCtr="0"/>
          <a:p>
            <a:pPr>
              <a:buFont typeface="Wingdings" panose="05000000000000000000" charset="0"/>
              <a:buChar char="Ø"/>
            </a:pPr>
            <a:r>
              <a:rPr lang="en-US" b="1" dirty="0">
                <a:solidFill>
                  <a:srgbClr val="002060"/>
                </a:solidFill>
              </a:rPr>
              <a:t>What is Artificial Intelligence?</a:t>
            </a:r>
            <a:endParaRPr lang="en-US" b="1" dirty="0">
              <a:solidFill>
                <a:srgbClr val="002060"/>
              </a:solidFill>
            </a:endParaRPr>
          </a:p>
          <a:p>
            <a:pPr>
              <a:buFont typeface="Wingdings" panose="05000000000000000000" charset="0"/>
              <a:buChar char="Ø"/>
            </a:pPr>
            <a:r>
              <a:rPr lang="en-US" b="1" dirty="0">
                <a:solidFill>
                  <a:srgbClr val="002060"/>
                </a:solidFill>
              </a:rPr>
              <a:t>Foundations of AI</a:t>
            </a:r>
            <a:endParaRPr lang="en-US" b="1" dirty="0">
              <a:solidFill>
                <a:srgbClr val="002060"/>
              </a:solidFill>
            </a:endParaRPr>
          </a:p>
          <a:p>
            <a:pPr>
              <a:buFont typeface="Wingdings" panose="05000000000000000000" charset="0"/>
              <a:buChar char="Ø"/>
            </a:pPr>
            <a:r>
              <a:rPr lang="en-US" b="1" dirty="0">
                <a:solidFill>
                  <a:srgbClr val="002060"/>
                </a:solidFill>
              </a:rPr>
              <a:t>History of AI</a:t>
            </a:r>
            <a:endParaRPr lang="en-US" b="1" dirty="0">
              <a:solidFill>
                <a:srgbClr val="002060"/>
              </a:solidFill>
            </a:endParaRPr>
          </a:p>
          <a:p>
            <a:pPr>
              <a:buFont typeface="Wingdings" panose="05000000000000000000" charset="0"/>
              <a:buChar char="Ø"/>
            </a:pPr>
            <a:r>
              <a:rPr lang="en-US" b="1" dirty="0">
                <a:solidFill>
                  <a:srgbClr val="002060"/>
                </a:solidFill>
              </a:rPr>
              <a:t>Applications of AI</a:t>
            </a:r>
            <a:endParaRPr b="1" dirty="0">
              <a:solidFill>
                <a:srgbClr val="002060"/>
              </a:solidFill>
            </a:endParaRPr>
          </a:p>
          <a:p>
            <a:pPr>
              <a:buFont typeface="Wingdings" panose="05000000000000000000" charset="0"/>
              <a:buChar char="Ø"/>
            </a:pPr>
            <a:r>
              <a:rPr b="1" dirty="0">
                <a:solidFill>
                  <a:srgbClr val="002060"/>
                </a:solidFill>
              </a:rPr>
              <a:t>Agents and Environments</a:t>
            </a:r>
            <a:endParaRPr b="1" dirty="0">
              <a:solidFill>
                <a:srgbClr val="002060"/>
              </a:solidFill>
            </a:endParaRPr>
          </a:p>
          <a:p>
            <a:pPr>
              <a:buFont typeface="Wingdings" panose="05000000000000000000" charset="0"/>
              <a:buChar char="Ø"/>
            </a:pPr>
            <a:r>
              <a:rPr b="1" dirty="0">
                <a:solidFill>
                  <a:srgbClr val="002060"/>
                </a:solidFill>
              </a:rPr>
              <a:t>Rationality</a:t>
            </a:r>
            <a:endParaRPr b="1" dirty="0">
              <a:solidFill>
                <a:srgbClr val="002060"/>
              </a:solidFill>
            </a:endParaRPr>
          </a:p>
          <a:p>
            <a:pPr>
              <a:buFont typeface="Wingdings" panose="05000000000000000000" charset="0"/>
              <a:buChar char="Ø"/>
            </a:pPr>
            <a:r>
              <a:rPr b="1" dirty="0">
                <a:solidFill>
                  <a:srgbClr val="002060"/>
                </a:solidFill>
              </a:rPr>
              <a:t>PEAS (Performance Measure, Environment, Actuators, Sensors)</a:t>
            </a:r>
            <a:endParaRPr b="1" dirty="0">
              <a:solidFill>
                <a:srgbClr val="002060"/>
              </a:solidFill>
            </a:endParaRPr>
          </a:p>
          <a:p>
            <a:pPr>
              <a:buFont typeface="Wingdings" panose="05000000000000000000" charset="0"/>
              <a:buChar char="Ø"/>
            </a:pPr>
            <a:r>
              <a:rPr b="1" dirty="0">
                <a:solidFill>
                  <a:srgbClr val="002060"/>
                </a:solidFill>
              </a:rPr>
              <a:t>Environment Types</a:t>
            </a:r>
            <a:endParaRPr b="1" dirty="0">
              <a:solidFill>
                <a:srgbClr val="002060"/>
              </a:solidFill>
            </a:endParaRPr>
          </a:p>
          <a:p>
            <a:pPr>
              <a:buFont typeface="Wingdings" panose="05000000000000000000" charset="0"/>
              <a:buChar char="Ø"/>
            </a:pPr>
            <a:r>
              <a:rPr b="1" dirty="0">
                <a:solidFill>
                  <a:srgbClr val="002060"/>
                </a:solidFill>
              </a:rPr>
              <a:t>Agent types</a:t>
            </a:r>
            <a:endParaRPr b="1" dirty="0">
              <a:solidFill>
                <a:srgbClr val="002060"/>
              </a:solidFill>
            </a:endParaRPr>
          </a:p>
        </p:txBody>
      </p:sp>
      <p:sp>
        <p:nvSpPr>
          <p:cNvPr id="6148" name="Text Box 5"/>
          <p:cNvSpPr txBox="1"/>
          <p:nvPr/>
        </p:nvSpPr>
        <p:spPr>
          <a:xfrm>
            <a:off x="1660525" y="417513"/>
            <a:ext cx="309880" cy="368300"/>
          </a:xfrm>
          <a:prstGeom prst="rect">
            <a:avLst/>
          </a:prstGeom>
          <a:noFill/>
          <a:ln w="9525">
            <a:noFill/>
          </a:ln>
        </p:spPr>
        <p:txBody>
          <a:bodyPr wrap="none">
            <a:spAutoFit/>
          </a:bodyPr>
          <a:lstStyle>
            <a:lvl1pPr marL="548005" indent="-411480" algn="l" rtl="0" eaLnBrk="0" fontAlgn="base" hangingPunct="0">
              <a:spcBef>
                <a:spcPct val="20000"/>
              </a:spcBef>
              <a:spcAft>
                <a:spcPct val="0"/>
              </a:spcAft>
              <a:buSzPct val="65000"/>
              <a:buFont typeface="Wingdings" panose="05000000000000000000" pitchFamily="2" charset="2"/>
              <a:buChar char="q"/>
              <a:defRPr sz="2400" kern="1200">
                <a:solidFill>
                  <a:schemeClr val="bg1"/>
                </a:solidFill>
                <a:latin typeface="+mn-lt"/>
                <a:ea typeface="+mn-ea"/>
                <a:cs typeface="+mn-cs"/>
              </a:defRPr>
            </a:lvl1pPr>
            <a:lvl2pPr marL="868680" indent="-282575" algn="l" rtl="0" eaLnBrk="0" fontAlgn="base" hangingPunct="0">
              <a:spcBef>
                <a:spcPct val="20000"/>
              </a:spcBef>
              <a:spcAft>
                <a:spcPct val="0"/>
              </a:spcAft>
              <a:buSzPct val="80000"/>
              <a:buFont typeface="Wingdings" panose="05000000000000000000" pitchFamily="2" charset="2"/>
              <a:buChar char="Ø"/>
              <a:defRPr sz="2400" kern="1200">
                <a:solidFill>
                  <a:schemeClr val="bg1"/>
                </a:solidFill>
                <a:latin typeface="+mn-lt"/>
                <a:ea typeface="+mn-ea"/>
                <a:cs typeface="+mn-cs"/>
              </a:defRPr>
            </a:lvl2pPr>
            <a:lvl3pPr marL="1133475" indent="-228600" algn="l" rtl="0" eaLnBrk="0" fontAlgn="base" hangingPunct="0">
              <a:spcBef>
                <a:spcPct val="20000"/>
              </a:spcBef>
              <a:spcAft>
                <a:spcPct val="0"/>
              </a:spcAft>
              <a:buSzPct val="95000"/>
              <a:buFont typeface="Wingdings" panose="05000000000000000000" pitchFamily="2" charset="2"/>
              <a:buChar char="§"/>
              <a:defRPr sz="2400" kern="1200">
                <a:solidFill>
                  <a:schemeClr val="bg1"/>
                </a:solidFill>
                <a:latin typeface="+mn-lt"/>
                <a:ea typeface="+mn-ea"/>
                <a:cs typeface="+mn-cs"/>
              </a:defRPr>
            </a:lvl3pPr>
            <a:lvl4pPr marL="1352550" indent="-182880" algn="l" rtl="0" eaLnBrk="0" fontAlgn="base" hangingPunct="0">
              <a:spcBef>
                <a:spcPct val="20000"/>
              </a:spcBef>
              <a:spcAft>
                <a:spcPct val="0"/>
              </a:spcAft>
              <a:buSzPct val="100000"/>
              <a:buFont typeface="Courier New" panose="02070309020205020404" pitchFamily="49" charset="0"/>
              <a:buChar char="o"/>
              <a:defRPr sz="2400" kern="1200">
                <a:solidFill>
                  <a:schemeClr val="bg1"/>
                </a:solidFill>
                <a:latin typeface="+mn-lt"/>
                <a:ea typeface="+mn-ea"/>
                <a:cs typeface="+mn-cs"/>
              </a:defRPr>
            </a:lvl4pPr>
            <a:lvl5pPr marL="1544955" indent="-182880" algn="l" rtl="0" eaLnBrk="0" fontAlgn="base" hangingPunct="0">
              <a:spcBef>
                <a:spcPct val="20000"/>
              </a:spcBef>
              <a:spcAft>
                <a:spcPct val="0"/>
              </a:spcAft>
              <a:buFont typeface="Arial" panose="020B0604020202020204" pitchFamily="34" charset="0"/>
              <a:buChar char="•"/>
              <a:defRPr sz="2400" kern="1200">
                <a:solidFill>
                  <a:schemeClr val="bg1"/>
                </a:solidFill>
                <a:latin typeface="+mn-lt"/>
                <a:ea typeface="+mn-ea"/>
                <a:cs typeface="+mn-cs"/>
              </a:defRPr>
            </a:lvl5pPr>
          </a:lstStyle>
          <a:p>
            <a:pPr marL="0" lvl="0" indent="0" eaLnBrk="1" hangingPunct="1">
              <a:spcBef>
                <a:spcPct val="0"/>
              </a:spcBef>
              <a:buSzTx/>
              <a:buFontTx/>
              <a:buNone/>
            </a:pPr>
            <a:endParaRPr lang="fr-FR" altLang="x-none" sz="1800" dirty="0">
              <a:solidFill>
                <a:schemeClr val="tx1"/>
              </a:solidFill>
              <a:latin typeface="ＤＦ中太楷書体" panose="02010609010101010101" charset="-128"/>
              <a:ea typeface="ＤＦ中太楷書体" panose="02010609010101010101" charset="-128"/>
              <a:cs typeface="ＤＦ中太楷書体" panose="02010609010101010101" charset="-128"/>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5364" name="Rectangle 4"/>
          <p:cNvSpPr/>
          <p:nvPr/>
        </p:nvSpPr>
        <p:spPr>
          <a:xfrm>
            <a:off x="533400" y="1143000"/>
            <a:ext cx="8153400" cy="5692775"/>
          </a:xfrm>
          <a:prstGeom prst="rect">
            <a:avLst/>
          </a:prstGeom>
        </p:spPr>
        <p:style>
          <a:lnRef idx="2">
            <a:schemeClr val="dk1"/>
          </a:lnRef>
          <a:fillRef idx="1">
            <a:schemeClr val="lt1"/>
          </a:fillRef>
          <a:effectRef idx="0">
            <a:schemeClr val="dk1"/>
          </a:effectRef>
          <a:fontRef idx="minor">
            <a:schemeClr val="dk1"/>
          </a:fontRef>
        </p:style>
        <p:txBody>
          <a:bodyPr>
            <a:spAutoFit/>
          </a:bodyPr>
          <a:p>
            <a:pPr>
              <a:buClr>
                <a:srgbClr val="C00000"/>
              </a:buClr>
              <a:buFont typeface="Wingdings" panose="05000000000000000000" pitchFamily="2" charset="2"/>
              <a:buChar char="q"/>
            </a:pPr>
            <a:r>
              <a:rPr lang="en-US" altLang="ar-JO" sz="2800" dirty="0">
                <a:latin typeface="ＤＦ中太楷書体" panose="02010609010101010101" charset="-128"/>
                <a:ea typeface="ＤＦ中太楷書体" panose="02010609010101010101" charset="-128"/>
                <a:cs typeface="Arial" panose="020B0604020202020204" pitchFamily="34" charset="0"/>
              </a:rPr>
              <a:t>To conduct this test, we need two people and the machine to be evaluated. </a:t>
            </a:r>
            <a:endParaRPr lang="en-US" altLang="ar-JO" sz="2800" dirty="0">
              <a:latin typeface="ＤＦ中太楷書体" panose="02010609010101010101" charset="-128"/>
              <a:ea typeface="ＤＦ中太楷書体" panose="02010609010101010101" charset="-128"/>
              <a:cs typeface="Arial" panose="020B0604020202020204" pitchFamily="34" charset="0"/>
            </a:endParaRPr>
          </a:p>
          <a:p>
            <a:pPr>
              <a:buClr>
                <a:srgbClr val="C00000"/>
              </a:buClr>
              <a:buFont typeface="Wingdings" panose="05000000000000000000" pitchFamily="2" charset="2"/>
              <a:buChar char="q"/>
            </a:pPr>
            <a:r>
              <a:rPr lang="en-US" altLang="ar-JO" sz="2800" dirty="0">
                <a:latin typeface="ＤＦ中太楷書体" panose="02010609010101010101" charset="-128"/>
                <a:ea typeface="ＤＦ中太楷書体" panose="02010609010101010101" charset="-128"/>
                <a:cs typeface="Arial" panose="020B0604020202020204" pitchFamily="34" charset="0"/>
              </a:rPr>
              <a:t>One person plays the role of the </a:t>
            </a:r>
            <a:r>
              <a:rPr lang="en-US" altLang="ar-JO" sz="2800" b="1" u="sng" dirty="0">
                <a:latin typeface="ＤＦ中太楷書体" panose="02010609010101010101" charset="-128"/>
                <a:ea typeface="ＤＦ中太楷書体" panose="02010609010101010101" charset="-128"/>
                <a:cs typeface="Arial" panose="020B0604020202020204" pitchFamily="34" charset="0"/>
              </a:rPr>
              <a:t>interrogator</a:t>
            </a:r>
            <a:r>
              <a:rPr lang="en-US" altLang="ar-JO" sz="2800" dirty="0">
                <a:latin typeface="ＤＦ中太楷書体" panose="02010609010101010101" charset="-128"/>
                <a:ea typeface="ＤＦ中太楷書体" panose="02010609010101010101" charset="-128"/>
                <a:cs typeface="Arial" panose="020B0604020202020204" pitchFamily="34" charset="0"/>
              </a:rPr>
              <a:t>, who is in a separate room from the computer system (AI system) and the other person.</a:t>
            </a:r>
            <a:endParaRPr lang="en-US" altLang="ar-JO" sz="2800" dirty="0">
              <a:latin typeface="ＤＦ中太楷書体" panose="02010609010101010101" charset="-128"/>
              <a:ea typeface="ＤＦ中太楷書体" panose="02010609010101010101" charset="-128"/>
              <a:cs typeface="Arial" panose="020B0604020202020204" pitchFamily="34" charset="0"/>
            </a:endParaRPr>
          </a:p>
          <a:p>
            <a:pPr>
              <a:buClr>
                <a:srgbClr val="C00000"/>
              </a:buClr>
              <a:buFont typeface="Wingdings" panose="05000000000000000000" pitchFamily="2" charset="2"/>
              <a:buChar char="q"/>
            </a:pPr>
            <a:r>
              <a:rPr lang="en-US" altLang="ar-JO" sz="2800" dirty="0">
                <a:latin typeface="ＤＦ中太楷書体" panose="02010609010101010101" charset="-128"/>
                <a:ea typeface="ＤＦ中太楷書体" panose="02010609010101010101" charset="-128"/>
                <a:cs typeface="Arial" panose="020B0604020202020204" pitchFamily="34" charset="0"/>
              </a:rPr>
              <a:t> The interrogator can ask questions of </a:t>
            </a:r>
            <a:r>
              <a:rPr lang="en-US" altLang="ar-JO" sz="2800" u="sng" dirty="0">
                <a:latin typeface="ＤＦ中太楷書体" panose="02010609010101010101" charset="-128"/>
                <a:ea typeface="ＤＦ中太楷書体" panose="02010609010101010101" charset="-128"/>
                <a:cs typeface="Arial" panose="020B0604020202020204" pitchFamily="34" charset="0"/>
              </a:rPr>
              <a:t>either</a:t>
            </a:r>
            <a:r>
              <a:rPr lang="en-US" altLang="ar-JO" sz="2800" dirty="0">
                <a:latin typeface="ＤＦ中太楷書体" panose="02010609010101010101" charset="-128"/>
                <a:ea typeface="ＤＦ中太楷書体" panose="02010609010101010101" charset="-128"/>
                <a:cs typeface="Arial" panose="020B0604020202020204" pitchFamily="34" charset="0"/>
              </a:rPr>
              <a:t> the person </a:t>
            </a:r>
            <a:r>
              <a:rPr lang="en-US" altLang="ar-JO" sz="2800" u="sng" dirty="0">
                <a:latin typeface="ＤＦ中太楷書体" panose="02010609010101010101" charset="-128"/>
                <a:ea typeface="ＤＦ中太楷書体" panose="02010609010101010101" charset="-128"/>
                <a:cs typeface="Arial" panose="020B0604020202020204" pitchFamily="34" charset="0"/>
              </a:rPr>
              <a:t>or</a:t>
            </a:r>
            <a:r>
              <a:rPr lang="en-US" altLang="ar-JO" sz="2800" dirty="0">
                <a:latin typeface="ＤＦ中太楷書体" panose="02010609010101010101" charset="-128"/>
                <a:ea typeface="ＤＦ中太楷書体" panose="02010609010101010101" charset="-128"/>
                <a:cs typeface="Arial" panose="020B0604020202020204" pitchFamily="34" charset="0"/>
              </a:rPr>
              <a:t> the computer by typing questions and receiving typed responses. </a:t>
            </a:r>
            <a:endParaRPr lang="en-US" altLang="ar-JO" sz="2800" dirty="0">
              <a:latin typeface="ＤＦ中太楷書体" panose="02010609010101010101" charset="-128"/>
              <a:ea typeface="ＤＦ中太楷書体" panose="02010609010101010101" charset="-128"/>
              <a:cs typeface="Arial" panose="020B0604020202020204" pitchFamily="34" charset="0"/>
            </a:endParaRPr>
          </a:p>
          <a:p>
            <a:pPr>
              <a:buClr>
                <a:srgbClr val="C00000"/>
              </a:buClr>
              <a:buFont typeface="Wingdings" panose="05000000000000000000" pitchFamily="2" charset="2"/>
              <a:buChar char="q"/>
            </a:pPr>
            <a:r>
              <a:rPr lang="en-US" altLang="ar-JO" sz="2800" dirty="0">
                <a:latin typeface="ＤＦ中太楷書体" panose="02010609010101010101" charset="-128"/>
                <a:ea typeface="ＤＦ中太楷書体" panose="02010609010101010101" charset="-128"/>
                <a:cs typeface="Arial" panose="020B0604020202020204" pitchFamily="34" charset="0"/>
              </a:rPr>
              <a:t>However, the interrogator knows them only as </a:t>
            </a:r>
            <a:r>
              <a:rPr lang="en-US" altLang="ar-JO" sz="2800" b="1" dirty="0">
                <a:solidFill>
                  <a:srgbClr val="0000CC"/>
                </a:solidFill>
                <a:latin typeface="ＤＦ中太楷書体" panose="02010609010101010101" charset="-128"/>
                <a:ea typeface="ＤＦ中太楷書体" panose="02010609010101010101" charset="-128"/>
                <a:cs typeface="Arial" panose="020B0604020202020204" pitchFamily="34" charset="0"/>
              </a:rPr>
              <a:t>A</a:t>
            </a:r>
            <a:r>
              <a:rPr lang="en-US" altLang="ar-JO" sz="2800" dirty="0">
                <a:latin typeface="ＤＦ中太楷書体" panose="02010609010101010101" charset="-128"/>
                <a:ea typeface="ＤＦ中太楷書体" panose="02010609010101010101" charset="-128"/>
                <a:cs typeface="Arial" panose="020B0604020202020204" pitchFamily="34" charset="0"/>
              </a:rPr>
              <a:t> and </a:t>
            </a:r>
            <a:r>
              <a:rPr lang="en-US" altLang="ar-JO" sz="2800" b="1" dirty="0">
                <a:solidFill>
                  <a:srgbClr val="0000CC"/>
                </a:solidFill>
                <a:latin typeface="ＤＦ中太楷書体" panose="02010609010101010101" charset="-128"/>
                <a:ea typeface="ＤＦ中太楷書体" panose="02010609010101010101" charset="-128"/>
                <a:cs typeface="Arial" panose="020B0604020202020204" pitchFamily="34" charset="0"/>
              </a:rPr>
              <a:t>B</a:t>
            </a:r>
            <a:r>
              <a:rPr lang="en-US" altLang="ar-JO" sz="2800" dirty="0">
                <a:latin typeface="ＤＦ中太楷書体" panose="02010609010101010101" charset="-128"/>
                <a:ea typeface="ＤＦ中太楷書体" panose="02010609010101010101" charset="-128"/>
                <a:cs typeface="Arial" panose="020B0604020202020204" pitchFamily="34" charset="0"/>
              </a:rPr>
              <a:t> and aims to determine (distinguish) which the person is and which is the machine. </a:t>
            </a:r>
            <a:endParaRPr lang="en-US" altLang="ar-JO" sz="2800" dirty="0">
              <a:latin typeface="ＤＦ中太楷書体" panose="02010609010101010101" charset="-128"/>
              <a:ea typeface="ＤＦ中太楷書体" panose="02010609010101010101" charset="-128"/>
              <a:cs typeface="ＤＦ中太楷書体" panose="02010609010101010101" charset="-128"/>
            </a:endParaRPr>
          </a:p>
        </p:txBody>
      </p:sp>
      <p:sp>
        <p:nvSpPr>
          <p:cNvPr id="8" name="Rectangle 2"/>
          <p:cNvSpPr>
            <a:spLocks noGrp="1" noChangeArrowheads="1"/>
          </p:cNvSpPr>
          <p:nvPr>
            <p:ph type="title"/>
          </p:nvPr>
        </p:nvSpPr>
        <p:spPr>
          <a:xfrm>
            <a:off x="485140" y="152400"/>
            <a:ext cx="8201660" cy="944880"/>
          </a:xfrm>
        </p:spPr>
        <p:style>
          <a:lnRef idx="2">
            <a:schemeClr val="dk1"/>
          </a:lnRef>
          <a:fillRef idx="1">
            <a:schemeClr val="lt1"/>
          </a:fillRef>
          <a:effectRef idx="0">
            <a:schemeClr val="dk1"/>
          </a:effectRef>
          <a:fontRef idx="minor">
            <a:schemeClr val="dk1"/>
          </a:fontRef>
        </p:style>
        <p:txBody>
          <a:bodyPr vert="horz" wrap="square" lIns="91440" tIns="45720" rIns="91440" bIns="91440" numCol="1" anchor="b" anchorCtr="0" compatLnSpc="1"/>
          <a:p>
            <a:pPr algn="ctr" eaLnBrk="1" hangingPunct="1">
              <a:buNone/>
            </a:pPr>
            <a:r>
              <a:rPr lang="en-GB" altLang="ar-JO" sz="2500" b="1" dirty="0">
                <a:solidFill>
                  <a:schemeClr val="bg1"/>
                </a:solidFill>
                <a:latin typeface="ＤＦ中太楷書体" panose="02010609010101010101" charset="-128"/>
                <a:cs typeface="Tahoma" panose="020B0604030504040204" pitchFamily="34" charset="0"/>
              </a:rPr>
              <a:t>Systems that act  like humans</a:t>
            </a:r>
            <a:r>
              <a:rPr lang="ar-SA" altLang="ar-JO" sz="2500" b="1" dirty="0">
                <a:solidFill>
                  <a:schemeClr val="bg1"/>
                </a:solidFill>
                <a:latin typeface="ＤＦ中太楷書体" panose="02010609010101010101" charset="-128"/>
                <a:cs typeface="Tahoma" panose="020B0604030504040204" pitchFamily="34" charset="0"/>
              </a:rPr>
              <a:t>   </a:t>
            </a:r>
            <a:r>
              <a:rPr lang="en-US" altLang="ar-JO" sz="2200" b="1" dirty="0">
                <a:solidFill>
                  <a:schemeClr val="bg1"/>
                </a:solidFill>
                <a:latin typeface="Arial Narrow" panose="020B0506020202030204" pitchFamily="34" charset="0"/>
                <a:cs typeface="Tahoma" panose="020B0604030504040204" pitchFamily="34" charset="0"/>
              </a:rPr>
              <a:t>(</a:t>
            </a:r>
            <a:r>
              <a:rPr sz="2200" b="1" dirty="0">
                <a:solidFill>
                  <a:schemeClr val="bg1"/>
                </a:solidFill>
                <a:latin typeface="Arial Narrow" panose="020B0506020202030204" pitchFamily="34" charset="0"/>
              </a:rPr>
              <a:t>Acting humanly)</a:t>
            </a:r>
            <a:br>
              <a:rPr lang="en-GB" altLang="ar-JO" sz="2500" b="1" dirty="0">
                <a:solidFill>
                  <a:schemeClr val="bg1"/>
                </a:solidFill>
                <a:latin typeface="ＤＦ中太楷書体" panose="02010609010101010101" charset="-128"/>
                <a:cs typeface="Tahoma" panose="020B0604030504040204" pitchFamily="34" charset="0"/>
              </a:rPr>
            </a:br>
            <a:r>
              <a:rPr lang="en-GB" altLang="ar-JO" sz="2400" b="1" dirty="0">
                <a:solidFill>
                  <a:schemeClr val="bg1"/>
                </a:solidFill>
                <a:latin typeface="ＤＦ中太楷書体" panose="02010609010101010101" charset="-128"/>
                <a:cs typeface="Tahoma" panose="020B0604030504040204" pitchFamily="34" charset="0"/>
              </a:rPr>
              <a:t>(Turing Machine Test ) </a:t>
            </a:r>
            <a:endParaRPr lang="en-GB" altLang="ar-JO" sz="2400" b="1" dirty="0">
              <a:solidFill>
                <a:schemeClr val="bg1"/>
              </a:solidFill>
              <a:latin typeface="ＤＦ中太楷書体" panose="02010609010101010101" charset="-128"/>
              <a:ea typeface="Tahoma" panose="020B0604030504040204" pitchFamily="34" charset="0"/>
              <a:cs typeface="Tahoma" panose="020B0604030504040204" pitchFamily="34" charset="0"/>
            </a:endParaRPr>
          </a:p>
        </p:txBody>
      </p:sp>
      <p:sp>
        <p:nvSpPr>
          <p:cNvPr id="2" name="Date Placeholder 1"/>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en-US" sz="1400" b="0" i="0" u="none" strike="noStrike" kern="1200" cap="none" spc="0" normalizeH="0" baseline="0" noProof="0">
                <a:ln>
                  <a:noFill/>
                </a:ln>
                <a:solidFill>
                  <a:schemeClr val="tx2"/>
                </a:solidFill>
                <a:effectLst/>
                <a:uLnTx/>
                <a:uFillTx/>
                <a:latin typeface="Times"/>
                <a:ea typeface="ＤＦ中太楷書体" panose="02010609010101010101" charset="-128"/>
                <a:cs typeface="ＤＦ中太楷書体" panose="02010609010101010101" charset="-128"/>
              </a:rPr>
            </a:fld>
            <a:endParaRPr kumimoji="0" lang="en-US" sz="1400" b="0" i="0" u="none" strike="noStrike" kern="1200" cap="none" spc="0" normalizeH="0" baseline="0" noProof="0">
              <a:ln>
                <a:noFill/>
              </a:ln>
              <a:solidFill>
                <a:schemeClr val="tx2"/>
              </a:solidFill>
              <a:effectLst/>
              <a:uLnTx/>
              <a:uFillTx/>
              <a:latin typeface="Times"/>
              <a:ea typeface="ＤＦ中太楷書体" panose="02010609010101010101" charset="-128"/>
              <a:cs typeface="ＤＦ中太楷書体" panose="02010609010101010101" charset="-128"/>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ctr">
              <a:buClrTx/>
              <a:buSzTx/>
              <a:buFontTx/>
              <a:defRPr/>
            </a:pPr>
            <a:r>
              <a:rPr lang="en-US" noProof="0">
                <a:solidFill>
                  <a:srgbClr val="0909FF"/>
                </a:solidFill>
                <a:effectLst/>
                <a:uLnTx/>
                <a:uFillTx/>
              </a:rPr>
              <a:t>Turing Test</a:t>
            </a:r>
            <a:endParaRPr lang="en-US" noProof="0">
              <a:solidFill>
                <a:srgbClr val="0909FF"/>
              </a:solidFill>
              <a:effectLst/>
              <a:uLnTx/>
              <a:uFillTx/>
            </a:endParaRPr>
          </a:p>
        </p:txBody>
      </p:sp>
      <p:sp>
        <p:nvSpPr>
          <p:cNvPr id="11267" name="Rectangle 3"/>
          <p:cNvSpPr>
            <a:spLocks noGrp="1" noChangeArrowheads="1"/>
          </p:cNvSpPr>
          <p:nvPr>
            <p:ph type="body" idx="1"/>
          </p:nvPr>
        </p:nvSpPr>
        <p:spPr>
          <a:xfrm>
            <a:off x="228600" y="1295400"/>
            <a:ext cx="8686800" cy="5257800"/>
          </a:xfrm>
        </p:spPr>
        <p:txBody>
          <a:bodyPr>
            <a:normAutofit lnSpcReduction="10000"/>
          </a:bodyPr>
          <a:lstStyle/>
          <a:p>
            <a:r>
              <a:rPr lang="en-US" dirty="0" smtClean="0">
                <a:solidFill>
                  <a:srgbClr val="FF0000"/>
                </a:solidFill>
              </a:rPr>
              <a:t>Major Components of Turing Test:</a:t>
            </a:r>
            <a:endParaRPr lang="en-US" dirty="0" smtClean="0">
              <a:solidFill>
                <a:srgbClr val="FF0000"/>
              </a:solidFill>
            </a:endParaRPr>
          </a:p>
          <a:p>
            <a:pPr lvl="1"/>
            <a:r>
              <a:rPr lang="en-US" dirty="0" smtClean="0"/>
              <a:t>Natural Language Processing: To enable it to communicate successfully in English.</a:t>
            </a:r>
            <a:endParaRPr lang="en-US" dirty="0" smtClean="0"/>
          </a:p>
          <a:p>
            <a:pPr lvl="1"/>
            <a:r>
              <a:rPr lang="en-US" dirty="0" smtClean="0"/>
              <a:t>Knowledge Representation: To store what it knows or hears.</a:t>
            </a:r>
            <a:endParaRPr lang="en-US" dirty="0" smtClean="0"/>
          </a:p>
          <a:p>
            <a:pPr lvl="1"/>
            <a:r>
              <a:rPr lang="en-US" dirty="0" smtClean="0"/>
              <a:t>Automated Reasoning: To use the stored information to answer questions and to draw conclusions.</a:t>
            </a:r>
            <a:endParaRPr lang="en-US" dirty="0" smtClean="0"/>
          </a:p>
          <a:p>
            <a:pPr lvl="1"/>
            <a:r>
              <a:rPr lang="en-US" dirty="0" smtClean="0"/>
              <a:t>Machine Learning: To adapt to new circumstances and to detect and extrapolate patterns.</a:t>
            </a:r>
            <a:endParaRPr lang="en-US" dirty="0" smtClean="0"/>
          </a:p>
          <a:p>
            <a:r>
              <a:rPr lang="en-US" dirty="0" smtClean="0">
                <a:solidFill>
                  <a:srgbClr val="FF0000"/>
                </a:solidFill>
              </a:rPr>
              <a:t>Total Turing Test also includes:</a:t>
            </a:r>
            <a:endParaRPr lang="en-US" dirty="0" smtClean="0">
              <a:solidFill>
                <a:srgbClr val="FF0000"/>
              </a:solidFill>
            </a:endParaRPr>
          </a:p>
          <a:p>
            <a:pPr lvl="1"/>
            <a:r>
              <a:rPr lang="en-US" dirty="0" smtClean="0"/>
              <a:t>Computer Vision: To perceive objects</a:t>
            </a:r>
            <a:endParaRPr lang="en-US" dirty="0" smtClean="0"/>
          </a:p>
          <a:p>
            <a:pPr lvl="1"/>
            <a:r>
              <a:rPr lang="en-US" dirty="0" smtClean="0"/>
              <a:t>Robotics: To manipulate objects and move about</a:t>
            </a:r>
            <a:endParaRPr lang="en-US" dirty="0" smtClean="0"/>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lgn="ctr">
              <a:buClrTx/>
              <a:buSzTx/>
              <a:buFontTx/>
              <a:defRPr/>
            </a:pPr>
            <a:r>
              <a:rPr lang="en-US" noProof="0">
                <a:solidFill>
                  <a:srgbClr val="0909FF"/>
                </a:solidFill>
                <a:effectLst/>
                <a:uLnTx/>
                <a:uFillTx/>
              </a:rPr>
              <a:t>Thinking Humanly: Cognition</a:t>
            </a:r>
            <a:endParaRPr lang="en-US" noProof="0">
              <a:solidFill>
                <a:srgbClr val="0909FF"/>
              </a:solidFill>
              <a:effectLst/>
              <a:uLnTx/>
              <a:uFillTx/>
            </a:endParaRPr>
          </a:p>
        </p:txBody>
      </p:sp>
      <p:sp>
        <p:nvSpPr>
          <p:cNvPr id="12291" name="Rectangle 3"/>
          <p:cNvSpPr>
            <a:spLocks noGrp="1" noChangeArrowheads="1"/>
          </p:cNvSpPr>
          <p:nvPr>
            <p:ph type="body" idx="1"/>
          </p:nvPr>
        </p:nvSpPr>
        <p:spPr>
          <a:xfrm>
            <a:off x="152400" y="1371600"/>
            <a:ext cx="9067800" cy="4502785"/>
          </a:xfrm>
        </p:spPr>
        <p:txBody>
          <a:bodyPr/>
          <a:lstStyle/>
          <a:p>
            <a:pPr eaLnBrk="1" hangingPunct="1">
              <a:buClr>
                <a:schemeClr val="accent1"/>
              </a:buClr>
              <a:buSzPct val="85000"/>
              <a:buFont typeface="Wingdings" panose="05000000000000000000" pitchFamily="2" charset="2"/>
              <a:buChar char="q"/>
            </a:pPr>
            <a:r>
              <a:rPr lang="en-US" altLang="ar-JO" sz="2500" dirty="0">
                <a:latin typeface="ＤＦ中太楷書体" panose="02010609010101010101" charset="-128"/>
                <a:cs typeface="Arial" panose="020B0604020202020204" pitchFamily="34" charset="0"/>
                <a:sym typeface="ＤＦ中太楷書体" panose="02010609010101010101" charset="-128"/>
              </a:rPr>
              <a:t>To construct a machines program to think like a human, it require two important things:</a:t>
            </a:r>
            <a:endParaRPr lang="en-US" altLang="ar-JO" sz="2500" dirty="0">
              <a:latin typeface="ＤＦ中太楷書体" panose="02010609010101010101" charset="-128"/>
              <a:cs typeface="Arial" panose="020B0604020202020204" pitchFamily="34" charset="0"/>
            </a:endParaRPr>
          </a:p>
          <a:p>
            <a:pPr lvl="1" eaLnBrk="1" hangingPunct="1">
              <a:buClr>
                <a:schemeClr val="accent2"/>
              </a:buClr>
              <a:buSzPct val="85000"/>
              <a:buFont typeface="Wingdings" panose="05000000000000000000" pitchFamily="2" charset="2"/>
              <a:buChar char="Ø"/>
            </a:pPr>
            <a:r>
              <a:rPr lang="en-US" altLang="ar-JO" sz="2500" dirty="0">
                <a:latin typeface="ＤＦ中太楷書体" panose="02010609010101010101" charset="-128"/>
                <a:cs typeface="Arial" panose="020B0604020202020204" pitchFamily="34" charset="0"/>
                <a:sym typeface="ＤＦ中太楷書体" panose="02010609010101010101" charset="-128"/>
              </a:rPr>
              <a:t>first it requires the knowledge about the actual workings of human mind i.e.</a:t>
            </a:r>
            <a:r>
              <a:rPr lang="en-GB" altLang="ar-JO" sz="2500" dirty="0">
                <a:solidFill>
                  <a:srgbClr val="0000CC"/>
                </a:solidFill>
                <a:latin typeface="ＤＦ中太楷書体" panose="02010609010101010101" charset="-128"/>
                <a:cs typeface="Arial" panose="020B0604020202020204" pitchFamily="34" charset="0"/>
                <a:sym typeface="ＤＦ中太楷書体" panose="02010609010101010101" charset="-128"/>
              </a:rPr>
              <a:t>Formulate a theory of mind/brain.</a:t>
            </a:r>
            <a:endParaRPr lang="en-GB" altLang="ar-JO" sz="2500" dirty="0">
              <a:solidFill>
                <a:srgbClr val="0000CC"/>
              </a:solidFill>
              <a:latin typeface="ＤＦ中太楷書体" panose="02010609010101010101" charset="-128"/>
              <a:cs typeface="Arial" panose="020B0604020202020204" pitchFamily="34" charset="0"/>
            </a:endParaRPr>
          </a:p>
          <a:p>
            <a:pPr lvl="1">
              <a:buClr>
                <a:schemeClr val="accent2"/>
              </a:buClr>
              <a:buSzPct val="85000"/>
              <a:buFont typeface="Wingdings" panose="05000000000000000000" pitchFamily="2" charset="2"/>
              <a:buChar char="Ø"/>
            </a:pPr>
            <a:r>
              <a:rPr lang="en-GB" altLang="ar-JO" sz="2500" dirty="0">
                <a:latin typeface="ＤＦ中太楷書体" panose="02010609010101010101" charset="-128"/>
                <a:cs typeface="Arial" panose="020B0604020202020204" pitchFamily="34" charset="0"/>
                <a:sym typeface="ＤＦ中太楷書体" panose="02010609010101010101" charset="-128"/>
              </a:rPr>
              <a:t>Express the theory in a computer program</a:t>
            </a:r>
            <a:endParaRPr lang="en-GB" altLang="ar-JO" sz="2500" dirty="0">
              <a:latin typeface="ＤＦ中太楷書体" panose="02010609010101010101" charset="-128"/>
              <a:cs typeface="Arial" panose="020B0604020202020204" pitchFamily="34" charset="0"/>
            </a:endParaRPr>
          </a:p>
          <a:p>
            <a:pPr lvl="1">
              <a:buNone/>
            </a:pPr>
            <a:endParaRPr lang="en-US" sz="2500" dirty="0" smtClean="0"/>
          </a:p>
          <a:p>
            <a:pPr>
              <a:lnSpc>
                <a:spcPct val="80000"/>
              </a:lnSpc>
            </a:pPr>
            <a:r>
              <a:rPr lang="en-US" sz="2500" dirty="0" smtClean="0"/>
              <a:t>Requires scientific theories of internal activities of the brain. </a:t>
            </a:r>
            <a:endParaRPr lang="en-US" sz="2500" dirty="0" smtClean="0"/>
          </a:p>
          <a:p>
            <a:pPr lvl="1">
              <a:lnSpc>
                <a:spcPct val="80000"/>
              </a:lnSpc>
            </a:pPr>
            <a:r>
              <a:rPr lang="en-US" sz="2500" dirty="0" smtClean="0">
                <a:solidFill>
                  <a:srgbClr val="FF0000"/>
                </a:solidFill>
              </a:rPr>
              <a:t>Cognitive Science: </a:t>
            </a:r>
            <a:r>
              <a:rPr lang="en-US" sz="2500" dirty="0" smtClean="0"/>
              <a:t>Predicting and testing behavior of human subjects</a:t>
            </a:r>
            <a:endParaRPr lang="en-US" sz="2500" dirty="0" smtClean="0"/>
          </a:p>
          <a:p>
            <a:pPr lvl="1">
              <a:lnSpc>
                <a:spcPct val="80000"/>
              </a:lnSpc>
            </a:pPr>
            <a:r>
              <a:rPr lang="en-US" sz="2500" dirty="0" smtClean="0">
                <a:solidFill>
                  <a:srgbClr val="FF0000"/>
                </a:solidFill>
              </a:rPr>
              <a:t>Cognitive Neuroscience: </a:t>
            </a:r>
            <a:r>
              <a:rPr lang="en-US" sz="2500" dirty="0" smtClean="0"/>
              <a:t>Direct identification from neurological data</a:t>
            </a:r>
            <a:endParaRPr lang="en-US" sz="2500" dirty="0" smtClean="0"/>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normAutofit/>
          </a:bodyPr>
          <a:lstStyle/>
          <a:p>
            <a:r>
              <a:rPr lang="en-US" altLang="en-US" smtClean="0"/>
              <a:t>What is Cognitive Science</a:t>
            </a:r>
            <a:r>
              <a:rPr lang="en-US" altLang="en-US" smtClean="0"/>
              <a:t> </a:t>
            </a:r>
            <a:r>
              <a:rPr lang="en-US" altLang="en-US" smtClean="0"/>
              <a:t>About? </a:t>
            </a:r>
            <a:endParaRPr lang="en-US" altLang="en-US" smtClean="0"/>
          </a:p>
        </p:txBody>
      </p:sp>
      <p:sp>
        <p:nvSpPr>
          <p:cNvPr id="27652" name="Rectangle 3"/>
          <p:cNvSpPr>
            <a:spLocks noGrp="1" noChangeArrowheads="1"/>
          </p:cNvSpPr>
          <p:nvPr>
            <p:ph type="body" idx="1"/>
          </p:nvPr>
        </p:nvSpPr>
        <p:spPr>
          <a:xfrm>
            <a:off x="628650" y="1825625"/>
            <a:ext cx="7886700" cy="4220210"/>
          </a:xfrm>
        </p:spPr>
        <p:txBody>
          <a:bodyPr>
            <a:normAutofit fontScale="70000"/>
          </a:bodyPr>
          <a:lstStyle/>
          <a:p>
            <a:pPr algn="just">
              <a:lnSpc>
                <a:spcPct val="90000"/>
              </a:lnSpc>
            </a:pPr>
            <a:r>
              <a:rPr lang="en-US" altLang="en-US" sz="2325" dirty="0" smtClean="0"/>
              <a:t>How information is represented, processed, and transformed (in faculties such as </a:t>
            </a:r>
            <a:r>
              <a:rPr lang="en-US" altLang="en-US" sz="2325" dirty="0" smtClean="0">
                <a:hlinkClick r:id="rId1" tooltip="Perception"/>
              </a:rPr>
              <a:t>perception</a:t>
            </a:r>
            <a:r>
              <a:rPr lang="en-US" altLang="en-US" sz="2325" dirty="0" smtClean="0"/>
              <a:t>, </a:t>
            </a:r>
            <a:r>
              <a:rPr lang="en-US" altLang="en-US" sz="2325" dirty="0" smtClean="0">
                <a:hlinkClick r:id="rId2" tooltip="Language"/>
              </a:rPr>
              <a:t>language</a:t>
            </a:r>
            <a:r>
              <a:rPr lang="en-US" altLang="en-US" sz="2325" dirty="0" smtClean="0"/>
              <a:t>, </a:t>
            </a:r>
            <a:r>
              <a:rPr lang="en-US" altLang="en-US" sz="2325" dirty="0" smtClean="0">
                <a:hlinkClick r:id="rId3" tooltip="Memory"/>
              </a:rPr>
              <a:t>memory</a:t>
            </a:r>
            <a:r>
              <a:rPr lang="en-US" altLang="en-US" sz="2325" dirty="0" smtClean="0"/>
              <a:t>, </a:t>
            </a:r>
            <a:r>
              <a:rPr lang="en-US" altLang="en-US" sz="2325" dirty="0" smtClean="0">
                <a:hlinkClick r:id="rId4" tooltip="Attention"/>
              </a:rPr>
              <a:t>attention</a:t>
            </a:r>
            <a:r>
              <a:rPr lang="en-US" altLang="en-US" sz="2325" dirty="0" smtClean="0"/>
              <a:t>, </a:t>
            </a:r>
            <a:r>
              <a:rPr lang="en-US" altLang="en-US" sz="2325" dirty="0" smtClean="0">
                <a:hlinkClick r:id="rId5" tooltip="Reasoning"/>
              </a:rPr>
              <a:t>reasoning</a:t>
            </a:r>
            <a:r>
              <a:rPr lang="en-US" altLang="en-US" sz="2325" dirty="0" smtClean="0"/>
              <a:t>, and </a:t>
            </a:r>
            <a:r>
              <a:rPr lang="en-US" altLang="en-US" sz="2325" dirty="0" smtClean="0">
                <a:hlinkClick r:id="rId6" tooltip="Emotion"/>
              </a:rPr>
              <a:t>emotion</a:t>
            </a:r>
            <a:r>
              <a:rPr lang="en-US" altLang="en-US" sz="2325" dirty="0" smtClean="0"/>
              <a:t>) within nervous systems (humans or other animals) and machines (e.g. computers). </a:t>
            </a:r>
            <a:endParaRPr lang="en-US" altLang="en-US" sz="2325" dirty="0" smtClean="0"/>
          </a:p>
          <a:p>
            <a:pPr marL="0" indent="0" algn="just">
              <a:lnSpc>
                <a:spcPct val="90000"/>
              </a:lnSpc>
              <a:buNone/>
            </a:pPr>
            <a:endParaRPr lang="en-US" altLang="en-US" sz="2325" dirty="0" smtClean="0"/>
          </a:p>
          <a:p>
            <a:pPr algn="just">
              <a:lnSpc>
                <a:spcPct val="90000"/>
              </a:lnSpc>
            </a:pPr>
            <a:r>
              <a:rPr lang="en-US" altLang="en-US" sz="2325" dirty="0" smtClean="0"/>
              <a:t>Cognitive science consists of multiple research disciplines, including </a:t>
            </a:r>
            <a:r>
              <a:rPr lang="en-US" altLang="en-US" sz="2325" dirty="0" smtClean="0">
                <a:hlinkClick r:id="rId7" tooltip="Psychology"/>
              </a:rPr>
              <a:t>psychology</a:t>
            </a:r>
            <a:r>
              <a:rPr lang="en-US" altLang="en-US" sz="2325" dirty="0" smtClean="0"/>
              <a:t>, </a:t>
            </a:r>
            <a:r>
              <a:rPr lang="en-US" altLang="en-US" sz="2325" dirty="0" smtClean="0">
                <a:hlinkClick r:id="rId8" tooltip="Artificial intelligence"/>
              </a:rPr>
              <a:t>artificial intelligence</a:t>
            </a:r>
            <a:r>
              <a:rPr lang="en-US" altLang="en-US" sz="2325" dirty="0" smtClean="0"/>
              <a:t>, </a:t>
            </a:r>
            <a:r>
              <a:rPr lang="en-US" altLang="en-US" sz="2325" dirty="0" smtClean="0">
                <a:hlinkClick r:id="rId9" tooltip="Philosophy of mind"/>
              </a:rPr>
              <a:t>philosophy</a:t>
            </a:r>
            <a:r>
              <a:rPr lang="en-US" altLang="en-US" sz="2325" dirty="0" smtClean="0"/>
              <a:t>, </a:t>
            </a:r>
            <a:r>
              <a:rPr lang="en-US" altLang="en-US" sz="2325" dirty="0" smtClean="0">
                <a:hlinkClick r:id="rId10" tooltip="Neuroscience"/>
              </a:rPr>
              <a:t>neuroscience</a:t>
            </a:r>
            <a:r>
              <a:rPr lang="en-US" altLang="en-US" sz="2325" dirty="0" smtClean="0"/>
              <a:t>, </a:t>
            </a:r>
            <a:r>
              <a:rPr lang="en-US" altLang="en-US" sz="2325" dirty="0" smtClean="0">
                <a:hlinkClick r:id="rId11" tooltip="Linguistics"/>
              </a:rPr>
              <a:t>linguistics</a:t>
            </a:r>
            <a:r>
              <a:rPr lang="en-US" altLang="en-US" sz="2325" dirty="0" smtClean="0"/>
              <a:t>, and </a:t>
            </a:r>
            <a:r>
              <a:rPr lang="en-US" altLang="en-US" sz="2325" dirty="0" smtClean="0">
                <a:hlinkClick r:id="rId12" tooltip="Anthropology"/>
              </a:rPr>
              <a:t>anthropology</a:t>
            </a:r>
            <a:r>
              <a:rPr lang="en-US" altLang="en-US" sz="2325" dirty="0" smtClean="0"/>
              <a:t>.</a:t>
            </a:r>
            <a:r>
              <a:rPr lang="en-US" altLang="en-US" sz="2325" dirty="0" smtClean="0">
                <a:hlinkClick r:id="rId13"/>
              </a:rPr>
              <a:t>[3]</a:t>
            </a:r>
            <a:r>
              <a:rPr lang="en-US" altLang="en-US" sz="2325" dirty="0" smtClean="0"/>
              <a:t> It spans many levels of analysis, from low-level learning and decision mechanisms to high-level logic and planning; from </a:t>
            </a:r>
            <a:r>
              <a:rPr lang="en-US" altLang="en-US" sz="2325" dirty="0" smtClean="0">
                <a:hlinkClick r:id="rId14" tooltip="Neuron"/>
              </a:rPr>
              <a:t>neural</a:t>
            </a:r>
            <a:r>
              <a:rPr lang="en-US" altLang="en-US" sz="2325" dirty="0" smtClean="0"/>
              <a:t> circuitry to modular brain organization. </a:t>
            </a:r>
            <a:endParaRPr lang="en-US" altLang="en-US" sz="2325" dirty="0" smtClean="0"/>
          </a:p>
          <a:p>
            <a:pPr algn="just">
              <a:lnSpc>
                <a:spcPct val="90000"/>
              </a:lnSpc>
            </a:pPr>
            <a:endParaRPr lang="en-US" altLang="en-US" sz="2325" dirty="0" smtClean="0"/>
          </a:p>
          <a:p>
            <a:pPr algn="just">
              <a:lnSpc>
                <a:spcPct val="90000"/>
              </a:lnSpc>
            </a:pPr>
            <a:r>
              <a:rPr lang="en-US" altLang="en-US" sz="2325" dirty="0" smtClean="0"/>
              <a:t>The fundamental concept of cognitive science is that "thinking can best be understood in terms of: </a:t>
            </a:r>
            <a:endParaRPr lang="en-US" altLang="en-US" sz="2325" dirty="0" smtClean="0"/>
          </a:p>
          <a:p>
            <a:pPr algn="just">
              <a:lnSpc>
                <a:spcPct val="90000"/>
              </a:lnSpc>
            </a:pPr>
            <a:r>
              <a:rPr lang="en-US" altLang="en-US" sz="2325" dirty="0"/>
              <a:t> </a:t>
            </a:r>
            <a:r>
              <a:rPr lang="en-US" altLang="en-US" sz="2325" dirty="0" smtClean="0"/>
              <a:t>   (1) </a:t>
            </a:r>
            <a:r>
              <a:rPr lang="en-US" altLang="en-US" sz="2325" u="sng" dirty="0" smtClean="0">
                <a:solidFill>
                  <a:srgbClr val="FF0000"/>
                </a:solidFill>
              </a:rPr>
              <a:t>representational structures in the mind</a:t>
            </a:r>
            <a:r>
              <a:rPr lang="en-US" altLang="en-US" sz="2325" dirty="0" smtClean="0"/>
              <a:t> and</a:t>
            </a:r>
            <a:endParaRPr lang="en-US" altLang="en-US" sz="2325" dirty="0" smtClean="0"/>
          </a:p>
          <a:p>
            <a:pPr algn="just">
              <a:lnSpc>
                <a:spcPct val="90000"/>
              </a:lnSpc>
            </a:pPr>
            <a:r>
              <a:rPr lang="en-US" altLang="en-US" sz="2325" dirty="0" smtClean="0"/>
              <a:t>  (2) </a:t>
            </a:r>
            <a:r>
              <a:rPr lang="en-US" altLang="en-US" sz="2325" u="sng" dirty="0" smtClean="0">
                <a:solidFill>
                  <a:srgbClr val="00B050"/>
                </a:solidFill>
              </a:rPr>
              <a:t>computational procedures that operate on those structures</a:t>
            </a:r>
            <a:r>
              <a:rPr lang="en-US" altLang="en-US" sz="2325" dirty="0" smtClean="0"/>
              <a:t>."</a:t>
            </a:r>
            <a:r>
              <a:rPr lang="en-US" altLang="en-US" sz="2325" dirty="0" smtClean="0">
                <a:hlinkClick r:id="rId13"/>
              </a:rPr>
              <a:t>[</a:t>
            </a:r>
            <a:endParaRPr lang="en-US" altLang="en-US" sz="2325" dirty="0" smtClean="0"/>
          </a:p>
        </p:txBody>
      </p:sp>
      <p:sp>
        <p:nvSpPr>
          <p:cNvPr id="2" name="Date Placeholder 1"/>
          <p:cNvSpPr>
            <a:spLocks noGrp="1"/>
          </p:cNvSpPr>
          <p:nvPr>
            <p:ph type="dt" sz="half" idx="10"/>
          </p:nvPr>
        </p:nvSpPr>
        <p:spPr/>
        <p:txBody>
          <a:bodyPr/>
          <a:lstStyle/>
          <a:p>
            <a:fld id="{0A1A1741-36D5-4146-BD5D-9A859BDA15BD}" type="datetime1">
              <a:rPr lang="en-IN" sz="900" smtClean="0"/>
            </a:fld>
            <a:endParaRPr lang="en-IN" sz="900"/>
          </a:p>
        </p:txBody>
      </p:sp>
      <p:sp>
        <p:nvSpPr>
          <p:cNvPr id="3" name="Slide Number Placeholder 2"/>
          <p:cNvSpPr>
            <a:spLocks noGrp="1"/>
          </p:cNvSpPr>
          <p:nvPr>
            <p:ph type="sldNum" sz="quarter" idx="12"/>
          </p:nvPr>
        </p:nvSpPr>
        <p:spPr/>
        <p:txBody>
          <a:bodyPr/>
          <a:lstStyle/>
          <a:p>
            <a:fld id="{C9394064-88D6-463F-8639-4EE917442D5E}" type="slidenum">
              <a:rPr lang="en-IN" sz="900" smtClean="0"/>
            </a:fld>
            <a:endParaRPr lang="en-IN" sz="9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p:txBody>
          <a:bodyPr>
            <a:normAutofit fontScale="90000"/>
          </a:bodyPr>
          <a:p>
            <a:r>
              <a:rPr lang="en-US" noProof="0">
                <a:solidFill>
                  <a:srgbClr val="0909FF"/>
                </a:solidFill>
                <a:effectLst/>
                <a:uLnTx/>
                <a:uFillTx/>
                <a:sym typeface="ＤＦ中太楷書体" panose="02010609010101010101" charset="-128"/>
              </a:rPr>
              <a:t>Thinking Humanly: Cognition</a:t>
            </a:r>
            <a:br>
              <a:rPr lang="en-US" noProof="0">
                <a:solidFill>
                  <a:srgbClr val="0909FF"/>
                </a:solidFill>
                <a:effectLst/>
                <a:uLnTx/>
                <a:uFillTx/>
              </a:rPr>
            </a:br>
            <a:endParaRPr lang="en-US"/>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t="6932"/>
          <a:stretch>
            <a:fillRect/>
          </a:stretch>
        </p:blipFill>
        <p:spPr>
          <a:xfrm>
            <a:off x="489585" y="1418590"/>
            <a:ext cx="8127365" cy="50634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8193" name="Title 8192"/>
          <p:cNvSpPr>
            <a:spLocks noGrp="1"/>
          </p:cNvSpPr>
          <p:nvPr>
            <p:ph type="title"/>
          </p:nvPr>
        </p:nvSpPr>
        <p:spPr>
          <a:xfrm>
            <a:off x="838200" y="257810"/>
            <a:ext cx="7564755" cy="1446530"/>
          </a:xfrm>
        </p:spPr>
        <p:txBody>
          <a:bodyPr wrap="square" lIns="90000" tIns="46800" rIns="90000" bIns="46800" anchor="b" anchorCtr="0">
            <a:spAutoFit/>
          </a:bodyPr>
          <a:p>
            <a:pPr algn="ctr" defTabSz="914400">
              <a:lnSpc>
                <a:spcPct val="100000"/>
              </a:lnSpc>
              <a:buClrTx/>
              <a:buSzTx/>
              <a:buFontTx/>
              <a:defRPr/>
            </a:pPr>
            <a:r>
              <a:rPr lang="en-US" noProof="0">
                <a:solidFill>
                  <a:srgbClr val="0909FF"/>
                </a:solidFill>
                <a:effectLst/>
                <a:uLnTx/>
                <a:uFillTx/>
                <a:sym typeface="ＤＦ中太楷書体" panose="02010609010101010101" charset="-128"/>
              </a:rPr>
              <a:t>Thinking Rationally: “Laws of Thought"</a:t>
            </a:r>
            <a:endParaRPr lang="en-US" noProof="0">
              <a:solidFill>
                <a:srgbClr val="0909FF"/>
              </a:solidFill>
              <a:effectLst/>
              <a:uLnTx/>
              <a:uFillTx/>
            </a:endParaRPr>
          </a:p>
        </p:txBody>
      </p:sp>
      <p:sp>
        <p:nvSpPr>
          <p:cNvPr id="8194" name="Text Placeholder 8193"/>
          <p:cNvSpPr>
            <a:spLocks noGrp="1"/>
          </p:cNvSpPr>
          <p:nvPr>
            <p:ph type="body" idx="1"/>
          </p:nvPr>
        </p:nvSpPr>
        <p:spPr>
          <a:xfrm>
            <a:off x="1182688" y="2017713"/>
            <a:ext cx="7772400" cy="3474085"/>
          </a:xfrm>
        </p:spPr>
        <p:txBody>
          <a:bodyPr wrap="square" lIns="90000" tIns="46800" rIns="90000" bIns="46800" anchor="t" anchorCtr="0">
            <a:spAutoFit/>
          </a:bodyPr>
          <a:p>
            <a:pPr defTabSz="457200">
              <a:lnSpc>
                <a:spcPct val="9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“Rational” -&gt; </a:t>
            </a:r>
            <a:r>
              <a:rPr b="1"/>
              <a:t>ideal</a:t>
            </a:r>
            <a:r>
              <a:t> intelligence</a:t>
            </a:r>
          </a:p>
          <a:p>
            <a:pPr lvl="1" defTabSz="457200">
              <a:lnSpc>
                <a:spcPct val="9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(contrast with </a:t>
            </a:r>
            <a:r>
              <a:rPr b="1"/>
              <a:t>human</a:t>
            </a:r>
            <a:r>
              <a:t> intelligence)</a:t>
            </a:r>
          </a:p>
          <a:p>
            <a:pPr defTabSz="457200">
              <a:lnSpc>
                <a:spcPct val="9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Rational thinking governed by precise “laws of thought”</a:t>
            </a:r>
          </a:p>
          <a:p>
            <a:pPr lvl="1" defTabSz="457200">
              <a:lnSpc>
                <a:spcPct val="9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syllogisms</a:t>
            </a:r>
          </a:p>
          <a:p>
            <a:pPr lvl="1" defTabSz="457200">
              <a:lnSpc>
                <a:spcPct val="9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notation and logic</a:t>
            </a:r>
          </a:p>
          <a:p>
            <a:pPr defTabSz="457200">
              <a:lnSpc>
                <a:spcPct val="9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Systems (in theory) can solve problems using such laws</a:t>
            </a:r>
          </a:p>
        </p:txBody>
      </p:sp>
      <p:sp>
        <p:nvSpPr>
          <p:cNvPr id="3" name="Date Placeholder 2"/>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2" name="Title 1"/>
          <p:cNvSpPr>
            <a:spLocks noGrp="1"/>
          </p:cNvSpPr>
          <p:nvPr>
            <p:ph type="title"/>
          </p:nvPr>
        </p:nvSpPr>
        <p:spPr/>
        <p:txBody>
          <a:bodyPr>
            <a:normAutofit fontScale="90000"/>
          </a:bodyPr>
          <a:p>
            <a:r>
              <a:rPr lang="en-US" noProof="0">
                <a:solidFill>
                  <a:srgbClr val="0909FF"/>
                </a:solidFill>
                <a:effectLst/>
                <a:uLnTx/>
                <a:uFillTx/>
                <a:sym typeface="ＤＦ中太楷書体" panose="02010609010101010101" charset="-128"/>
              </a:rPr>
              <a:t>Thinking Rationally</a:t>
            </a:r>
            <a:br>
              <a:rPr lang="en-US" noProof="0">
                <a:solidFill>
                  <a:srgbClr val="0909FF"/>
                </a:solidFill>
                <a:effectLst/>
                <a:uLnTx/>
                <a:uFillTx/>
              </a:rPr>
            </a:br>
            <a:endParaRPr lang="en-US"/>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t="9698" b="17972"/>
          <a:stretch>
            <a:fillRect/>
          </a:stretch>
        </p:blipFill>
        <p:spPr>
          <a:xfrm>
            <a:off x="489585" y="1638300"/>
            <a:ext cx="8127365" cy="464693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p:txBody>
          <a:bodyPr/>
          <a:p>
            <a:r>
              <a:rPr lang="en-US" noProof="0">
                <a:solidFill>
                  <a:srgbClr val="0909FF"/>
                </a:solidFill>
                <a:effectLst/>
                <a:uLnTx/>
                <a:uFillTx/>
              </a:rPr>
              <a:t>Thinking Rationally</a:t>
            </a:r>
            <a:endParaRPr lang="en-US" noProof="0">
              <a:solidFill>
                <a:srgbClr val="0909FF"/>
              </a:solidFill>
              <a:effectLst/>
              <a:uLnTx/>
              <a:uFillTx/>
            </a:endParaRPr>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tretch>
            <a:fillRect/>
          </a:stretch>
        </p:blipFill>
        <p:spPr>
          <a:xfrm>
            <a:off x="489585" y="1527175"/>
            <a:ext cx="8127365"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9217" name="Title 9216"/>
          <p:cNvSpPr>
            <a:spLocks noGrp="1"/>
          </p:cNvSpPr>
          <p:nvPr>
            <p:ph type="title"/>
          </p:nvPr>
        </p:nvSpPr>
        <p:spPr>
          <a:xfrm>
            <a:off x="1524000" y="0"/>
            <a:ext cx="6205220" cy="2124075"/>
          </a:xfrm>
        </p:spPr>
        <p:txBody>
          <a:bodyPr wrap="square" lIns="90000" tIns="46800" rIns="90000" bIns="46800" anchor="b" anchorCtr="0">
            <a:spAutoFit/>
          </a:bodyPr>
          <a:p>
            <a:pPr algn="ctr" defTabSz="914400">
              <a:lnSpc>
                <a:spcPct val="100000"/>
              </a:lnSpc>
              <a:buClrTx/>
              <a:buSzTx/>
              <a:buFontTx/>
              <a:defRPr/>
            </a:pPr>
            <a:r>
              <a:rPr lang="en-US" noProof="0">
                <a:solidFill>
                  <a:srgbClr val="0909FF"/>
                </a:solidFill>
                <a:effectLst/>
                <a:uLnTx/>
                <a:uFillTx/>
                <a:sym typeface="ＤＦ中太楷書体" panose="02010609010101010101" charset="-128"/>
              </a:rPr>
              <a:t>Acting rationally: rational agent</a:t>
            </a:r>
            <a:br>
              <a:rPr lang="en-US" noProof="0">
                <a:solidFill>
                  <a:srgbClr val="0909FF"/>
                </a:solidFill>
                <a:effectLst/>
                <a:uLnTx/>
                <a:uFillTx/>
              </a:rPr>
            </a:br>
            <a:endParaRPr lang="en-US" noProof="0">
              <a:solidFill>
                <a:srgbClr val="0909FF"/>
              </a:solidFill>
              <a:effectLst/>
              <a:uLnTx/>
              <a:uFillTx/>
            </a:endParaRPr>
          </a:p>
        </p:txBody>
      </p:sp>
      <p:sp>
        <p:nvSpPr>
          <p:cNvPr id="9218" name="Text Placeholder 9217"/>
          <p:cNvSpPr>
            <a:spLocks noGrp="1"/>
          </p:cNvSpPr>
          <p:nvPr>
            <p:ph type="body" idx="1"/>
          </p:nvPr>
        </p:nvSpPr>
        <p:spPr>
          <a:xfrm>
            <a:off x="1182688" y="2017713"/>
            <a:ext cx="7772400" cy="3493135"/>
          </a:xfrm>
        </p:spPr>
        <p:txBody>
          <a:bodyPr wrap="square" lIns="90000" tIns="46800" rIns="90000" bIns="46800" anchor="t" anchorCtr="0">
            <a:spAutoFit/>
          </a:bodyPr>
          <a:p>
            <a:pPr defTabSz="457200">
              <a:lnSpc>
                <a:spcPct val="10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ym typeface="ＤＦ中太楷書体" panose="02010609010101010101" charset="-128"/>
              </a:rPr>
              <a:t>Rational behavior: doing the right thing </a:t>
            </a:r>
            <a:endParaRPr lang="en-US" dirty="0" smtClean="0"/>
          </a:p>
          <a:p>
            <a:pPr defTabSz="457200">
              <a:lnSpc>
                <a:spcPct val="10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smtClean="0">
                <a:sym typeface="ＤＦ中太楷書体" panose="02010609010101010101" charset="-128"/>
              </a:rPr>
              <a:t>The right thing: </a:t>
            </a:r>
            <a:r>
              <a:rPr lang="en-US" dirty="0" smtClean="0">
                <a:solidFill>
                  <a:srgbClr val="FF0000"/>
                </a:solidFill>
                <a:sym typeface="ＤＦ中太楷書体" panose="02010609010101010101" charset="-128"/>
              </a:rPr>
              <a:t>the optimal (best) thing that is expected to maximize the chances of achieving a set of goals, in a given situation</a:t>
            </a:r>
            <a:endParaRPr lang="en-US" dirty="0" smtClean="0">
              <a:solidFill>
                <a:srgbClr val="FF0000"/>
              </a:solidFill>
            </a:endParaRPr>
          </a:p>
          <a:p>
            <a:pPr defTabSz="457200">
              <a:lnSpc>
                <a:spcPct val="10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Building systems that carry out actions to achieve the </a:t>
            </a:r>
            <a:r>
              <a:rPr b="1"/>
              <a:t>best outcome</a:t>
            </a:r>
            <a:endParaRPr b="1"/>
          </a:p>
          <a:p>
            <a:pPr marL="136525" indent="0" defTabSz="457200">
              <a:lnSpc>
                <a:spcPct val="100000"/>
              </a:lnSpc>
              <a:buFont typeface="Wingdings" panose="05000000000000000000"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p>
        </p:txBody>
      </p:sp>
      <p:sp>
        <p:nvSpPr>
          <p:cNvPr id="3" name="Date Placeholder 2"/>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p:txBody>
          <a:bodyPr>
            <a:normAutofit/>
          </a:bodyPr>
          <a:p>
            <a:r>
              <a:rPr lang="en-US" noProof="0">
                <a:solidFill>
                  <a:srgbClr val="0909FF"/>
                </a:solidFill>
                <a:effectLst/>
                <a:uLnTx/>
                <a:uFillTx/>
                <a:sym typeface="ＤＦ中太楷書体" panose="02010609010101010101" charset="-128"/>
              </a:rPr>
              <a:t>Acting rationally: rational agent</a:t>
            </a:r>
            <a:endParaRPr lang="en-US"/>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l="2328" t="5542" r="1953" b="-3264"/>
          <a:stretch>
            <a:fillRect/>
          </a:stretch>
        </p:blipFill>
        <p:spPr>
          <a:xfrm>
            <a:off x="678815" y="1780540"/>
            <a:ext cx="7779385" cy="44678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3" name="Slide Number Placeholder 2"/>
          <p:cNvSpPr/>
          <p:nvPr>
            <p:ph type="sldNum" sz="quarter" idx="12"/>
          </p:nvPr>
        </p:nvSpPr>
        <p:spPr/>
        <p:txBody>
          <a:bodyPr/>
          <a:p>
            <a:pPr lvl="0">
              <a:spcBef>
                <a:spcPct val="0"/>
              </a:spcBef>
            </a:pPr>
            <a:fld id="{9A0DB2DC-4C9A-4742-B13C-FB6460FD3503}" type="slidenum">
              <a:rPr lang="en-US" sz="1300"/>
            </a:fld>
            <a:endParaRPr lang="en-US" sz="1300"/>
          </a:p>
        </p:txBody>
      </p:sp>
      <p:sp>
        <p:nvSpPr>
          <p:cNvPr id="12290" name="Title 12289"/>
          <p:cNvSpPr>
            <a:spLocks noGrp="1"/>
          </p:cNvSpPr>
          <p:nvPr>
            <p:ph type="title"/>
          </p:nvPr>
        </p:nvSpPr>
        <p:spPr/>
        <p:txBody>
          <a:bodyPr anchor="ctr" anchorCtr="0">
            <a:normAutofit fontScale="90000"/>
          </a:bodyPr>
          <a:p>
            <a:pPr algn="ctr" eaLnBrk="0" fontAlgn="base" hangingPunct="0">
              <a:lnSpc>
                <a:spcPct val="100000"/>
              </a:lnSpc>
              <a:buClrTx/>
              <a:buSzTx/>
              <a:buFontTx/>
              <a:defRPr/>
            </a:pPr>
            <a:r>
              <a:rPr lang="en-US" sz="4000" b="1" noProof="0">
                <a:ln w="6350">
                  <a:noFill/>
                </a:ln>
                <a:solidFill>
                  <a:srgbClr val="0909FF"/>
                </a:solidFill>
                <a:effectLst/>
                <a:uLnTx/>
                <a:uFillTx/>
              </a:rPr>
              <a:t>What is Artificial Intelligence?</a:t>
            </a:r>
            <a:endParaRPr lang="en-US" sz="4000" b="1" noProof="0">
              <a:ln w="6350">
                <a:noFill/>
              </a:ln>
              <a:solidFill>
                <a:srgbClr val="0909FF"/>
              </a:solidFill>
              <a:effectLst/>
              <a:uLnTx/>
              <a:uFillTx/>
            </a:endParaRPr>
          </a:p>
        </p:txBody>
      </p:sp>
      <p:sp>
        <p:nvSpPr>
          <p:cNvPr id="12291" name="Text Placeholder 12290"/>
          <p:cNvSpPr>
            <a:spLocks noGrp="1"/>
          </p:cNvSpPr>
          <p:nvPr>
            <p:ph type="body" idx="1"/>
          </p:nvPr>
        </p:nvSpPr>
        <p:spPr>
          <a:xfrm>
            <a:off x="226060" y="2002790"/>
            <a:ext cx="8898255" cy="3830955"/>
          </a:xfrm>
        </p:spPr>
        <p:txBody>
          <a:bodyPr wrap="square"/>
          <a:p>
            <a:pPr algn="l">
              <a:lnSpc>
                <a:spcPct val="90000"/>
              </a:lnSpc>
              <a:buClrTx/>
              <a:buSzTx/>
              <a:buFont typeface="Wingdings" panose="05000000000000000000" charset="0"/>
              <a:buChar char="v"/>
            </a:pPr>
            <a:r>
              <a:rPr lang="en-US" b="1" dirty="0">
                <a:ln w="22225">
                  <a:solidFill>
                    <a:schemeClr val="accent2"/>
                  </a:solidFill>
                  <a:prstDash val="solid"/>
                </a:ln>
                <a:solidFill>
                  <a:srgbClr val="FF0000"/>
                </a:solidFill>
                <a:effectLst/>
              </a:rPr>
              <a:t>Computer Science</a:t>
            </a:r>
            <a:endParaRPr lang="en-US" b="1" dirty="0">
              <a:ln w="22225">
                <a:solidFill>
                  <a:schemeClr val="accent2"/>
                </a:solidFill>
                <a:prstDash val="solid"/>
              </a:ln>
              <a:solidFill>
                <a:srgbClr val="FF0000"/>
              </a:solidFill>
              <a:effectLst/>
            </a:endParaRPr>
          </a:p>
          <a:p>
            <a:pPr marL="457200" lvl="1" indent="-457200" algn="l">
              <a:lnSpc>
                <a:spcPct val="90000"/>
              </a:lnSpc>
              <a:spcBef>
                <a:spcPts val="1000"/>
              </a:spcBef>
              <a:buClrTx/>
              <a:buSzTx/>
              <a:buNone/>
            </a:pPr>
            <a:r>
              <a:rPr lang="en-US" sz="2800" b="1" dirty="0">
                <a:solidFill>
                  <a:srgbClr val="002060"/>
                </a:solidFill>
              </a:rPr>
              <a:t>Methods for applying computers to problems</a:t>
            </a:r>
            <a:endParaRPr lang="en-US" sz="2800" b="1" dirty="0">
              <a:solidFill>
                <a:srgbClr val="002060"/>
              </a:solidFill>
            </a:endParaRPr>
          </a:p>
          <a:p>
            <a:pPr marL="0" lvl="1" indent="0" algn="l">
              <a:lnSpc>
                <a:spcPct val="90000"/>
              </a:lnSpc>
              <a:spcBef>
                <a:spcPts val="1000"/>
              </a:spcBef>
              <a:buClrTx/>
              <a:buSzTx/>
              <a:buNone/>
            </a:pPr>
            <a:r>
              <a:rPr lang="en-US" sz="2800" b="1" dirty="0">
                <a:solidFill>
                  <a:srgbClr val="002060"/>
                </a:solidFill>
              </a:rPr>
              <a:t>Study of the fundamental limits of computation</a:t>
            </a:r>
            <a:endParaRPr lang="en-US" sz="2800" b="1" dirty="0">
              <a:solidFill>
                <a:srgbClr val="002060"/>
              </a:solidFill>
            </a:endParaRPr>
          </a:p>
          <a:p>
            <a:pPr algn="l">
              <a:lnSpc>
                <a:spcPct val="90000"/>
              </a:lnSpc>
              <a:buClrTx/>
              <a:buSzTx/>
              <a:buFont typeface="Wingdings" panose="05000000000000000000" charset="0"/>
              <a:buChar char="v"/>
            </a:pPr>
            <a:r>
              <a:rPr lang="en-US" b="1" dirty="0">
                <a:ln w="22225">
                  <a:solidFill>
                    <a:schemeClr val="accent2"/>
                  </a:solidFill>
                  <a:prstDash val="solid"/>
                </a:ln>
                <a:solidFill>
                  <a:srgbClr val="FF0000"/>
                </a:solidFill>
                <a:effectLst/>
              </a:rPr>
              <a:t>Artificial Intelligence</a:t>
            </a:r>
            <a:endParaRPr lang="en-US" b="1" dirty="0">
              <a:ln w="22225">
                <a:solidFill>
                  <a:schemeClr val="accent2"/>
                </a:solidFill>
                <a:prstDash val="solid"/>
              </a:ln>
              <a:solidFill>
                <a:srgbClr val="FF0000"/>
              </a:solidFill>
              <a:effectLst/>
            </a:endParaRPr>
          </a:p>
          <a:p>
            <a:pPr marL="457200" lvl="1" indent="-457200" algn="l">
              <a:lnSpc>
                <a:spcPct val="90000"/>
              </a:lnSpc>
              <a:spcBef>
                <a:spcPts val="1000"/>
              </a:spcBef>
              <a:buClrTx/>
              <a:buSzTx/>
              <a:buNone/>
            </a:pPr>
            <a:r>
              <a:rPr lang="en-US" sz="2800" b="1" dirty="0">
                <a:solidFill>
                  <a:srgbClr val="002060"/>
                </a:solidFill>
              </a:rPr>
              <a:t>Methods for applying computers to problems that require </a:t>
            </a:r>
            <a:r>
              <a:rPr lang="en-US" sz="2800" b="1" dirty="0">
                <a:ln w="22225">
                  <a:solidFill>
                    <a:schemeClr val="accent2"/>
                  </a:solidFill>
                  <a:prstDash val="solid"/>
                </a:ln>
                <a:solidFill>
                  <a:schemeClr val="accent2">
                    <a:lumMod val="40000"/>
                    <a:lumOff val="60000"/>
                  </a:schemeClr>
                </a:solidFill>
                <a:effectLst/>
              </a:rPr>
              <a:t>“intelligence”</a:t>
            </a:r>
            <a:endParaRPr lang="en-US" sz="2800" b="1" dirty="0">
              <a:solidFill>
                <a:srgbClr val="002060"/>
              </a:solidFill>
            </a:endParaRPr>
          </a:p>
          <a:p>
            <a:pPr marL="0" lvl="1" indent="0" algn="l">
              <a:lnSpc>
                <a:spcPct val="90000"/>
              </a:lnSpc>
              <a:spcBef>
                <a:spcPts val="1000"/>
              </a:spcBef>
              <a:buClrTx/>
              <a:buSzTx/>
              <a:buFont typeface="Wingdings" panose="05000000000000000000" charset="0"/>
              <a:buNone/>
            </a:pPr>
            <a:r>
              <a:rPr lang="en-US" sz="2800" b="1" dirty="0">
                <a:solidFill>
                  <a:srgbClr val="002060"/>
                </a:solidFill>
              </a:rPr>
              <a:t>Study of the fundamental limits of “intelligent” behavior by computers</a:t>
            </a:r>
            <a:endParaRPr lang="en-US" sz="2800" b="1" dirty="0">
              <a:solidFill>
                <a:srgbClr val="002060"/>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charRg st="0" end="1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xEl>
                                              <p:charRg st="17" end="6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1">
                                            <p:txEl>
                                              <p:charRg st="60" end="10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charRg st="107" end="13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1">
                                            <p:txEl>
                                              <p:charRg st="131" end="20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91">
                                            <p:txEl>
                                              <p:charRg st="202" end="27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7346" name="Title 1"/>
          <p:cNvSpPr>
            <a:spLocks noGrp="1"/>
          </p:cNvSpPr>
          <p:nvPr>
            <p:ph type="title"/>
          </p:nvPr>
        </p:nvSpPr>
        <p:spPr/>
        <p:txBody>
          <a:bodyPr vert="horz" wrap="square" lIns="91440" tIns="45720" rIns="91440" bIns="91440" anchor="b" anchorCtr="0"/>
          <a:p>
            <a:pPr eaLnBrk="1" hangingPunct="1"/>
            <a:endParaRPr dirty="0"/>
          </a:p>
        </p:txBody>
      </p:sp>
      <p:pic>
        <p:nvPicPr>
          <p:cNvPr id="57349" name="Picture 2" descr="Image result for uses of artificial intelligence in daily life"/>
          <p:cNvPicPr>
            <a:picLocks noChangeAspect="1"/>
          </p:cNvPicPr>
          <p:nvPr/>
        </p:nvPicPr>
        <p:blipFill>
          <a:blip r:embed="rId1"/>
          <a:stretch>
            <a:fillRect/>
          </a:stretch>
        </p:blipFill>
        <p:spPr>
          <a:xfrm>
            <a:off x="228600" y="381000"/>
            <a:ext cx="8763000" cy="6248400"/>
          </a:xfrm>
          <a:prstGeom prst="rect">
            <a:avLst/>
          </a:prstGeom>
          <a:noFill/>
          <a:ln w="9525">
            <a:noFill/>
          </a:ln>
        </p:spPr>
      </p:pic>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4050" name="Rectangle 2"/>
          <p:cNvSpPr>
            <a:spLocks noGrp="1" noChangeArrowheads="1"/>
          </p:cNvSpPr>
          <p:nvPr>
            <p:ph type="title"/>
          </p:nvPr>
        </p:nvSpPr>
        <p:spPr>
          <a:xfrm>
            <a:off x="990600" y="152400"/>
            <a:ext cx="7772400" cy="1143000"/>
          </a:xfrm>
        </p:spPr>
        <p:txBody>
          <a:bodyPr>
            <a:normAutofit fontScale="90000"/>
          </a:bodyPr>
          <a:lstStyle/>
          <a:p>
            <a:pPr eaLnBrk="1" hangingPunct="1">
              <a:defRPr/>
            </a:pPr>
            <a:r>
              <a:rPr lang="en-US" noProof="0">
                <a:solidFill>
                  <a:srgbClr val="0909FF"/>
                </a:solidFill>
                <a:effectLst/>
                <a:uLnTx/>
                <a:uFillTx/>
              </a:rPr>
              <a:t>Key research areas in AI</a:t>
            </a:r>
            <a:br>
              <a:rPr lang="en-US" noProof="0">
                <a:solidFill>
                  <a:srgbClr val="0909FF"/>
                </a:solidFill>
                <a:effectLst/>
                <a:uLnTx/>
                <a:uFillTx/>
              </a:rPr>
            </a:br>
            <a:endParaRPr lang="en-US" dirty="0" smtClean="0"/>
          </a:p>
        </p:txBody>
      </p:sp>
      <p:sp>
        <p:nvSpPr>
          <p:cNvPr id="1154051" name="Rectangle 3"/>
          <p:cNvSpPr>
            <a:spLocks noGrp="1" noChangeArrowheads="1"/>
          </p:cNvSpPr>
          <p:nvPr>
            <p:ph type="body" idx="1"/>
          </p:nvPr>
        </p:nvSpPr>
        <p:spPr>
          <a:xfrm>
            <a:off x="381000" y="995680"/>
            <a:ext cx="8458200" cy="4866640"/>
          </a:xfrm>
        </p:spPr>
        <p:txBody>
          <a:bodyPr/>
          <a:lstStyle/>
          <a:p>
            <a:pPr eaLnBrk="1" hangingPunct="1">
              <a:defRPr/>
            </a:pPr>
            <a:r>
              <a:rPr lang="en-US" sz="2000" b="1" dirty="0" smtClean="0">
                <a:solidFill>
                  <a:srgbClr val="FF0000"/>
                </a:solidFill>
              </a:rPr>
              <a:t>Problem solving, planning, and search </a:t>
            </a:r>
            <a:r>
              <a:rPr lang="en-US" sz="2000" b="1" dirty="0" smtClean="0"/>
              <a:t>--- generic problem solving architecture based on ideas from cognitive science (game playing, robotics).</a:t>
            </a:r>
            <a:endParaRPr lang="en-US" sz="2000" b="1" dirty="0" smtClean="0"/>
          </a:p>
          <a:p>
            <a:pPr eaLnBrk="1" hangingPunct="1">
              <a:defRPr/>
            </a:pPr>
            <a:r>
              <a:rPr lang="en-US" sz="2000" b="1" dirty="0" smtClean="0">
                <a:solidFill>
                  <a:srgbClr val="FF0000"/>
                </a:solidFill>
              </a:rPr>
              <a:t>Knowledge Representation </a:t>
            </a:r>
            <a:r>
              <a:rPr lang="en-US" sz="2000" b="1" dirty="0" smtClean="0"/>
              <a:t>– to store and manipulate information (logical and probabilistic representations)</a:t>
            </a:r>
            <a:endParaRPr lang="en-US" sz="2000" b="1" dirty="0" smtClean="0"/>
          </a:p>
          <a:p>
            <a:pPr eaLnBrk="1" hangingPunct="1">
              <a:defRPr/>
            </a:pPr>
            <a:r>
              <a:rPr lang="en-US" sz="2000" b="1" dirty="0" smtClean="0">
                <a:solidFill>
                  <a:srgbClr val="FF0000"/>
                </a:solidFill>
              </a:rPr>
              <a:t>Automated reasoning / Inference </a:t>
            </a:r>
            <a:r>
              <a:rPr lang="en-US" sz="2000" b="1" dirty="0" smtClean="0"/>
              <a:t>– to use the stored information to answer questions and draw new conclusions</a:t>
            </a:r>
            <a:endParaRPr lang="en-US" sz="2000" b="1" dirty="0" smtClean="0"/>
          </a:p>
          <a:p>
            <a:pPr eaLnBrk="1" hangingPunct="1">
              <a:defRPr/>
            </a:pPr>
            <a:r>
              <a:rPr lang="en-US" sz="2000" b="1" dirty="0" smtClean="0">
                <a:solidFill>
                  <a:srgbClr val="FF0000"/>
                </a:solidFill>
              </a:rPr>
              <a:t>Machine  Learning </a:t>
            </a:r>
            <a:r>
              <a:rPr lang="en-US" sz="2000" b="1" dirty="0" smtClean="0"/>
              <a:t>– intelligence from data; to adapt to new circumstances and to detect and extrapolate patterns</a:t>
            </a:r>
            <a:endParaRPr lang="en-US" sz="2000" b="1" dirty="0" smtClean="0"/>
          </a:p>
          <a:p>
            <a:pPr eaLnBrk="1" hangingPunct="1">
              <a:defRPr/>
            </a:pPr>
            <a:r>
              <a:rPr lang="en-US" sz="2000" b="1" dirty="0">
                <a:solidFill>
                  <a:srgbClr val="FF0000"/>
                </a:solidFill>
              </a:rPr>
              <a:t>Natural Language Processing </a:t>
            </a:r>
            <a:r>
              <a:rPr lang="en-US" sz="2000" b="1" dirty="0"/>
              <a:t>– to communicate with the </a:t>
            </a:r>
            <a:r>
              <a:rPr lang="en-US" sz="2000" b="1" dirty="0" smtClean="0"/>
              <a:t>machine</a:t>
            </a:r>
            <a:endParaRPr lang="en-US" sz="2000" b="1" dirty="0" smtClean="0"/>
          </a:p>
          <a:p>
            <a:pPr eaLnBrk="1" hangingPunct="1">
              <a:defRPr/>
            </a:pPr>
            <a:r>
              <a:rPr lang="en-US" sz="2000" b="1" dirty="0" smtClean="0">
                <a:solidFill>
                  <a:srgbClr val="FF0000"/>
                </a:solidFill>
              </a:rPr>
              <a:t>Computer Vision </a:t>
            </a:r>
            <a:r>
              <a:rPr lang="en-US" sz="2000" b="1" dirty="0" smtClean="0"/>
              <a:t>--- processing visual information</a:t>
            </a:r>
            <a:endParaRPr lang="en-US" sz="2000" b="1" dirty="0" smtClean="0"/>
          </a:p>
          <a:p>
            <a:pPr eaLnBrk="1" hangingPunct="1">
              <a:defRPr/>
            </a:pPr>
            <a:r>
              <a:rPr lang="en-US" sz="2000" b="1" dirty="0" smtClean="0">
                <a:solidFill>
                  <a:srgbClr val="FF0000"/>
                </a:solidFill>
              </a:rPr>
              <a:t>Robotics</a:t>
            </a:r>
            <a:r>
              <a:rPr lang="en-US" sz="2000" b="1" dirty="0" smtClean="0"/>
              <a:t> --- Autonomy, manipulation, full integration of AI capabilities</a:t>
            </a:r>
            <a:endParaRPr lang="en-US" sz="2000" b="1" dirty="0"/>
          </a:p>
          <a:p>
            <a:pPr eaLnBrk="1" hangingPunct="1">
              <a:defRPr/>
            </a:pPr>
            <a:endParaRPr lang="en-US" sz="20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54051">
                                            <p:txEl>
                                              <p:pRg st="0" end="0"/>
                                            </p:txEl>
                                          </p:spTgt>
                                        </p:tgtEl>
                                        <p:attrNameLst>
                                          <p:attrName>style.visibility</p:attrName>
                                        </p:attrNameLst>
                                      </p:cBhvr>
                                      <p:to>
                                        <p:strVal val="visible"/>
                                      </p:to>
                                    </p:set>
                                    <p:anim calcmode="lin" valueType="num">
                                      <p:cBhvr additive="base">
                                        <p:cTn id="7" dur="500" fill="hold"/>
                                        <p:tgtEl>
                                          <p:spTgt spid="115405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540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54051">
                                            <p:txEl>
                                              <p:pRg st="1" end="1"/>
                                            </p:txEl>
                                          </p:spTgt>
                                        </p:tgtEl>
                                        <p:attrNameLst>
                                          <p:attrName>style.visibility</p:attrName>
                                        </p:attrNameLst>
                                      </p:cBhvr>
                                      <p:to>
                                        <p:strVal val="visible"/>
                                      </p:to>
                                    </p:set>
                                    <p:anim calcmode="lin" valueType="num">
                                      <p:cBhvr additive="base">
                                        <p:cTn id="13" dur="500" fill="hold"/>
                                        <p:tgtEl>
                                          <p:spTgt spid="115405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540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154051">
                                            <p:txEl>
                                              <p:pRg st="2" end="2"/>
                                            </p:txEl>
                                          </p:spTgt>
                                        </p:tgtEl>
                                        <p:attrNameLst>
                                          <p:attrName>style.visibility</p:attrName>
                                        </p:attrNameLst>
                                      </p:cBhvr>
                                      <p:to>
                                        <p:strVal val="visible"/>
                                      </p:to>
                                    </p:set>
                                    <p:anim calcmode="lin" valueType="num">
                                      <p:cBhvr additive="base">
                                        <p:cTn id="19" dur="500" fill="hold"/>
                                        <p:tgtEl>
                                          <p:spTgt spid="1154051">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540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154051">
                                            <p:txEl>
                                              <p:pRg st="3" end="3"/>
                                            </p:txEl>
                                          </p:spTgt>
                                        </p:tgtEl>
                                        <p:attrNameLst>
                                          <p:attrName>style.visibility</p:attrName>
                                        </p:attrNameLst>
                                      </p:cBhvr>
                                      <p:to>
                                        <p:strVal val="visible"/>
                                      </p:to>
                                    </p:set>
                                    <p:anim calcmode="lin" valueType="num">
                                      <p:cBhvr additive="base">
                                        <p:cTn id="25" dur="500" fill="hold"/>
                                        <p:tgtEl>
                                          <p:spTgt spid="1154051">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1540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154051">
                                            <p:txEl>
                                              <p:pRg st="4" end="4"/>
                                            </p:txEl>
                                          </p:spTgt>
                                        </p:tgtEl>
                                        <p:attrNameLst>
                                          <p:attrName>style.visibility</p:attrName>
                                        </p:attrNameLst>
                                      </p:cBhvr>
                                      <p:to>
                                        <p:strVal val="visible"/>
                                      </p:to>
                                    </p:set>
                                    <p:anim calcmode="lin" valueType="num">
                                      <p:cBhvr additive="base">
                                        <p:cTn id="31" dur="500" fill="hold"/>
                                        <p:tgtEl>
                                          <p:spTgt spid="1154051">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540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154051">
                                            <p:txEl>
                                              <p:pRg st="5" end="5"/>
                                            </p:txEl>
                                          </p:spTgt>
                                        </p:tgtEl>
                                        <p:attrNameLst>
                                          <p:attrName>style.visibility</p:attrName>
                                        </p:attrNameLst>
                                      </p:cBhvr>
                                      <p:to>
                                        <p:strVal val="visible"/>
                                      </p:to>
                                    </p:set>
                                    <p:anim calcmode="lin" valueType="num">
                                      <p:cBhvr additive="base">
                                        <p:cTn id="37" dur="500" fill="hold"/>
                                        <p:tgtEl>
                                          <p:spTgt spid="1154051">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15405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154051">
                                            <p:txEl>
                                              <p:pRg st="6" end="6"/>
                                            </p:txEl>
                                          </p:spTgt>
                                        </p:tgtEl>
                                        <p:attrNameLst>
                                          <p:attrName>style.visibility</p:attrName>
                                        </p:attrNameLst>
                                      </p:cBhvr>
                                      <p:to>
                                        <p:strVal val="visible"/>
                                      </p:to>
                                    </p:set>
                                    <p:anim calcmode="lin" valueType="num">
                                      <p:cBhvr additive="base">
                                        <p:cTn id="43" dur="500" fill="hold"/>
                                        <p:tgtEl>
                                          <p:spTgt spid="1154051">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5405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ctr">
              <a:buClrTx/>
              <a:buSzTx/>
              <a:buFontTx/>
              <a:defRPr/>
            </a:pPr>
            <a:r>
              <a:rPr lang="en-US" noProof="0">
                <a:solidFill>
                  <a:srgbClr val="0909FF"/>
                </a:solidFill>
                <a:effectLst/>
                <a:uLnTx/>
                <a:uFillTx/>
              </a:rPr>
              <a:t>History of AI</a:t>
            </a:r>
            <a:endParaRPr lang="en-US" noProof="0">
              <a:solidFill>
                <a:srgbClr val="0909FF"/>
              </a:solidFill>
              <a:effectLst/>
              <a:uLnTx/>
              <a:uFillTx/>
            </a:endParaRPr>
          </a:p>
        </p:txBody>
      </p:sp>
      <p:sp>
        <p:nvSpPr>
          <p:cNvPr id="17411" name="Rectangle 3"/>
          <p:cNvSpPr>
            <a:spLocks noGrp="1" noChangeArrowheads="1"/>
          </p:cNvSpPr>
          <p:nvPr>
            <p:ph type="body" idx="1"/>
          </p:nvPr>
        </p:nvSpPr>
        <p:spPr>
          <a:xfrm>
            <a:off x="304800" y="1524000"/>
            <a:ext cx="8686800" cy="5119370"/>
          </a:xfrm>
        </p:spPr>
        <p:txBody>
          <a:bodyPr/>
          <a:lstStyle/>
          <a:p>
            <a:pPr>
              <a:lnSpc>
                <a:spcPct val="80000"/>
              </a:lnSpc>
            </a:pPr>
            <a:r>
              <a:rPr lang="en-US" sz="2100" dirty="0" smtClean="0">
                <a:solidFill>
                  <a:srgbClr val="FF0000"/>
                </a:solidFill>
              </a:rPr>
              <a:t>1943</a:t>
            </a:r>
            <a:r>
              <a:rPr lang="en-US" sz="2100" dirty="0" smtClean="0"/>
              <a:t>     	McCulloch &amp; Pitts: Boolean circuit model of brain</a:t>
            </a:r>
            <a:endParaRPr lang="en-US" sz="2100" dirty="0" smtClean="0"/>
          </a:p>
          <a:p>
            <a:pPr>
              <a:lnSpc>
                <a:spcPct val="80000"/>
              </a:lnSpc>
            </a:pPr>
            <a:r>
              <a:rPr lang="en-US" sz="2100" dirty="0" smtClean="0">
                <a:solidFill>
                  <a:srgbClr val="FF0000"/>
                </a:solidFill>
              </a:rPr>
              <a:t>1950</a:t>
            </a:r>
            <a:r>
              <a:rPr lang="en-US" sz="2100" dirty="0" smtClean="0"/>
              <a:t>     	Turing's "Computing Machinery and Intelligence"</a:t>
            </a:r>
            <a:endParaRPr lang="en-US" sz="2100" dirty="0" smtClean="0"/>
          </a:p>
          <a:p>
            <a:pPr>
              <a:lnSpc>
                <a:spcPct val="80000"/>
              </a:lnSpc>
            </a:pPr>
            <a:r>
              <a:rPr lang="en-US" sz="2100" dirty="0" smtClean="0">
                <a:solidFill>
                  <a:srgbClr val="FF0000"/>
                </a:solidFill>
                <a:highlight>
                  <a:srgbClr val="FFFF00"/>
                </a:highlight>
              </a:rPr>
              <a:t>1956	</a:t>
            </a:r>
            <a:r>
              <a:rPr lang="en-US" sz="2100" dirty="0" smtClean="0">
                <a:highlight>
                  <a:srgbClr val="FFFF00"/>
                </a:highlight>
              </a:rPr>
              <a:t>Dartmouth: "Artificial Intelligence“ adopted</a:t>
            </a:r>
            <a:endParaRPr lang="en-US" sz="2100" dirty="0" smtClean="0">
              <a:highlight>
                <a:srgbClr val="FFFF00"/>
              </a:highlight>
            </a:endParaRPr>
          </a:p>
          <a:p>
            <a:pPr>
              <a:lnSpc>
                <a:spcPct val="80000"/>
              </a:lnSpc>
            </a:pPr>
            <a:r>
              <a:rPr lang="en-US" sz="2100" dirty="0" smtClean="0">
                <a:solidFill>
                  <a:srgbClr val="FF0000"/>
                </a:solidFill>
              </a:rPr>
              <a:t>1952-69</a:t>
            </a:r>
            <a:r>
              <a:rPr lang="en-US" sz="2100" dirty="0" smtClean="0"/>
              <a:t>	Look, Ma, no hands! </a:t>
            </a:r>
            <a:endParaRPr lang="en-US" sz="2100" dirty="0" smtClean="0"/>
          </a:p>
          <a:p>
            <a:pPr>
              <a:lnSpc>
                <a:spcPct val="80000"/>
              </a:lnSpc>
            </a:pPr>
            <a:r>
              <a:rPr lang="en-US" sz="2100" dirty="0" smtClean="0">
                <a:solidFill>
                  <a:srgbClr val="FF0000"/>
                </a:solidFill>
              </a:rPr>
              <a:t>1950s</a:t>
            </a:r>
            <a:r>
              <a:rPr lang="en-US" sz="2100" dirty="0" smtClean="0"/>
              <a:t>	Early AI programs, including Samuel's checkers</a:t>
            </a:r>
            <a:br>
              <a:rPr lang="en-US" sz="2100" dirty="0" smtClean="0"/>
            </a:br>
            <a:r>
              <a:rPr lang="en-US" sz="2100" dirty="0" smtClean="0"/>
              <a:t>		program, Newell &amp; Simon's Logic Theorist, </a:t>
            </a:r>
            <a:endParaRPr lang="en-US" sz="2100" dirty="0" smtClean="0"/>
          </a:p>
          <a:p>
            <a:pPr>
              <a:lnSpc>
                <a:spcPct val="80000"/>
              </a:lnSpc>
            </a:pPr>
            <a:r>
              <a:rPr lang="en-US" sz="2100" dirty="0" smtClean="0">
                <a:solidFill>
                  <a:srgbClr val="FF0000"/>
                </a:solidFill>
              </a:rPr>
              <a:t>1965</a:t>
            </a:r>
            <a:r>
              <a:rPr lang="en-US" sz="2100" dirty="0" smtClean="0"/>
              <a:t>	Robinson's </a:t>
            </a:r>
            <a:r>
              <a:rPr lang="en-US" sz="2100" dirty="0" err="1" smtClean="0"/>
              <a:t>algo</a:t>
            </a:r>
            <a:r>
              <a:rPr lang="en-US" sz="2100" dirty="0" smtClean="0"/>
              <a:t> for logical reasoning</a:t>
            </a:r>
            <a:endParaRPr lang="en-US" sz="2100" dirty="0" smtClean="0"/>
          </a:p>
          <a:p>
            <a:pPr>
              <a:lnSpc>
                <a:spcPct val="80000"/>
              </a:lnSpc>
            </a:pPr>
            <a:r>
              <a:rPr lang="en-US" sz="2100" dirty="0" smtClean="0">
                <a:solidFill>
                  <a:srgbClr val="FF0000"/>
                </a:solidFill>
              </a:rPr>
              <a:t>1966-73</a:t>
            </a:r>
            <a:r>
              <a:rPr lang="en-US" sz="2100" dirty="0" smtClean="0"/>
              <a:t>	AI discovers computational complexity</a:t>
            </a:r>
            <a:br>
              <a:rPr lang="en-US" sz="2100" dirty="0" smtClean="0"/>
            </a:br>
            <a:r>
              <a:rPr lang="en-US" sz="2100" dirty="0" smtClean="0"/>
              <a:t>		Neural network research almost disappears</a:t>
            </a:r>
            <a:endParaRPr lang="en-US" sz="2100" dirty="0" smtClean="0"/>
          </a:p>
          <a:p>
            <a:pPr>
              <a:lnSpc>
                <a:spcPct val="80000"/>
              </a:lnSpc>
            </a:pPr>
            <a:r>
              <a:rPr lang="en-US" sz="2100" dirty="0" smtClean="0">
                <a:solidFill>
                  <a:srgbClr val="FF0000"/>
                </a:solidFill>
              </a:rPr>
              <a:t>1969-79</a:t>
            </a:r>
            <a:r>
              <a:rPr lang="en-US" sz="2100" dirty="0" smtClean="0"/>
              <a:t>	Early development of knowledge-based systems</a:t>
            </a:r>
            <a:endParaRPr lang="en-US" sz="2100" dirty="0" smtClean="0"/>
          </a:p>
          <a:p>
            <a:pPr>
              <a:lnSpc>
                <a:spcPct val="80000"/>
              </a:lnSpc>
            </a:pPr>
            <a:r>
              <a:rPr lang="en-US" sz="2100" dirty="0" smtClean="0">
                <a:solidFill>
                  <a:srgbClr val="FF0000"/>
                </a:solidFill>
              </a:rPr>
              <a:t>1980-- </a:t>
            </a:r>
            <a:r>
              <a:rPr lang="en-US" sz="2100" dirty="0" smtClean="0"/>
              <a:t>	AI becomes an industry </a:t>
            </a:r>
            <a:endParaRPr lang="en-US" sz="2100" dirty="0" smtClean="0"/>
          </a:p>
          <a:p>
            <a:pPr>
              <a:lnSpc>
                <a:spcPct val="80000"/>
              </a:lnSpc>
            </a:pPr>
            <a:r>
              <a:rPr lang="en-US" sz="2100" dirty="0" smtClean="0">
                <a:solidFill>
                  <a:srgbClr val="FF0000"/>
                </a:solidFill>
              </a:rPr>
              <a:t>1986--</a:t>
            </a:r>
            <a:r>
              <a:rPr lang="en-US" sz="2100" dirty="0" smtClean="0"/>
              <a:t> 	Neural networks return to popularity</a:t>
            </a:r>
            <a:endParaRPr lang="en-US" sz="2100" dirty="0" smtClean="0"/>
          </a:p>
          <a:p>
            <a:pPr>
              <a:lnSpc>
                <a:spcPct val="80000"/>
              </a:lnSpc>
            </a:pPr>
            <a:r>
              <a:rPr lang="en-US" sz="2100" dirty="0" smtClean="0">
                <a:solidFill>
                  <a:srgbClr val="FF0000"/>
                </a:solidFill>
              </a:rPr>
              <a:t>1987--</a:t>
            </a:r>
            <a:r>
              <a:rPr lang="en-US" sz="2100" dirty="0" smtClean="0"/>
              <a:t>	AI becomes a science </a:t>
            </a:r>
            <a:endParaRPr lang="en-US" sz="2100" dirty="0" smtClean="0"/>
          </a:p>
          <a:p>
            <a:pPr>
              <a:lnSpc>
                <a:spcPct val="80000"/>
              </a:lnSpc>
            </a:pPr>
            <a:r>
              <a:rPr lang="en-US" sz="2100" dirty="0" smtClean="0">
                <a:solidFill>
                  <a:srgbClr val="FF0000"/>
                </a:solidFill>
              </a:rPr>
              <a:t>1995--</a:t>
            </a:r>
            <a:r>
              <a:rPr lang="en-US" sz="2100" dirty="0" smtClean="0"/>
              <a:t>	The emergence of intelligent agents. </a:t>
            </a:r>
            <a:endParaRPr lang="en-US" sz="2100" dirty="0" smtClean="0"/>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39938" name="Rectangle 2"/>
          <p:cNvSpPr>
            <a:spLocks noGrp="1"/>
          </p:cNvSpPr>
          <p:nvPr>
            <p:ph type="title"/>
          </p:nvPr>
        </p:nvSpPr>
        <p:spPr>
          <a:xfrm>
            <a:off x="990600" y="152400"/>
            <a:ext cx="7772400" cy="715963"/>
          </a:xfrm>
          <a:ln>
            <a:solidFill>
              <a:schemeClr val="tx1">
                <a:alpha val="100000"/>
              </a:schemeClr>
            </a:solidFill>
            <a:miter/>
          </a:ln>
        </p:spPr>
        <p:txBody>
          <a:bodyPr vert="horz" wrap="square" lIns="91440" tIns="45720" rIns="91440" bIns="91440" anchor="b" anchorCtr="0"/>
          <a:p>
            <a:pPr algn="ctr" eaLnBrk="1" hangingPunct="1"/>
            <a:r>
              <a:rPr lang="en-US" altLang="ar-JO" sz="2800" b="1" dirty="0">
                <a:solidFill>
                  <a:srgbClr val="C00000"/>
                </a:solidFill>
                <a:latin typeface="ＤＦ中太楷書体" panose="02010609010101010101" charset="-128"/>
                <a:cs typeface="Arial" panose="020B0604020202020204" pitchFamily="34" charset="0"/>
              </a:rPr>
              <a:t>AI   Research Areas</a:t>
            </a:r>
            <a:endParaRPr lang="en-US" altLang="ar-JO" sz="2800" b="1" dirty="0">
              <a:solidFill>
                <a:srgbClr val="C00000"/>
              </a:solidFill>
              <a:latin typeface="ＤＦ中太楷書体" panose="02010609010101010101" charset="-128"/>
            </a:endParaRPr>
          </a:p>
        </p:txBody>
      </p:sp>
      <p:grpSp>
        <p:nvGrpSpPr>
          <p:cNvPr id="39941" name="Group 24"/>
          <p:cNvGrpSpPr/>
          <p:nvPr/>
        </p:nvGrpSpPr>
        <p:grpSpPr>
          <a:xfrm>
            <a:off x="1752600" y="914400"/>
            <a:ext cx="5943600" cy="5334000"/>
            <a:chOff x="1285504" y="76200"/>
            <a:chExt cx="6715496" cy="6324600"/>
          </a:xfrm>
        </p:grpSpPr>
        <p:sp>
          <p:nvSpPr>
            <p:cNvPr id="6" name="Oval 5"/>
            <p:cNvSpPr/>
            <p:nvPr/>
          </p:nvSpPr>
          <p:spPr>
            <a:xfrm>
              <a:off x="3124015" y="1753349"/>
              <a:ext cx="3199905" cy="2970303"/>
            </a:xfrm>
            <a:prstGeom prst="ellipse">
              <a:avLst/>
            </a:prstGeom>
            <a:solidFill>
              <a:schemeClr val="accent2">
                <a:lumMod val="40000"/>
                <a:lumOff val="60000"/>
                <a:alpha val="6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lt1"/>
                </a:solidFill>
                <a:effectLst/>
                <a:uLnTx/>
                <a:uFillTx/>
                <a:latin typeface="+mn-lt"/>
                <a:ea typeface="ＤＦ中太楷書体" panose="02010609010101010101" charset="-128"/>
                <a:cs typeface="ＤＦ中太楷書体" panose="02010609010101010101" charset="-128"/>
              </a:endParaRPr>
            </a:p>
          </p:txBody>
        </p:sp>
        <p:sp>
          <p:nvSpPr>
            <p:cNvPr id="39943" name="TextBox 6"/>
            <p:cNvSpPr txBox="1"/>
            <p:nvPr/>
          </p:nvSpPr>
          <p:spPr>
            <a:xfrm>
              <a:off x="3352800" y="2515689"/>
              <a:ext cx="2743200" cy="1421529"/>
            </a:xfrm>
            <a:prstGeom prst="rect">
              <a:avLst/>
            </a:prstGeom>
            <a:noFill/>
            <a:ln w="9525">
              <a:noFill/>
            </a:ln>
          </p:spPr>
          <p:txBody>
            <a:bodyPr>
              <a:spAutoFit/>
            </a:bodyPr>
            <a:p>
              <a:pPr algn="ctr"/>
              <a:r>
                <a:rPr sz="2400" b="1" dirty="0">
                  <a:solidFill>
                    <a:srgbClr val="0000CC"/>
                  </a:solidFill>
                  <a:latin typeface="Times" pitchFamily="18" charset="0"/>
                  <a:ea typeface="ＤＦ中太楷書体" panose="02010609010101010101" charset="-128"/>
                  <a:cs typeface="ＤＦ中太楷書体" panose="02010609010101010101" charset="-128"/>
                </a:rPr>
                <a:t>Artificial Intelligence</a:t>
              </a:r>
              <a:endParaRPr sz="2400" b="1" dirty="0">
                <a:solidFill>
                  <a:srgbClr val="0000CC"/>
                </a:solidFill>
                <a:latin typeface="Times" pitchFamily="18" charset="0"/>
                <a:ea typeface="ＤＦ中太楷書体" panose="02010609010101010101" charset="-128"/>
                <a:cs typeface="ＤＦ中太楷書体" panose="02010609010101010101" charset="-128"/>
              </a:endParaRPr>
            </a:p>
            <a:p>
              <a:pPr algn="ctr"/>
              <a:r>
                <a:rPr sz="2400" b="1" dirty="0">
                  <a:latin typeface="Times" pitchFamily="18" charset="0"/>
                  <a:ea typeface="ＤＦ中太楷書体" panose="02010609010101010101" charset="-128"/>
                  <a:cs typeface="ＤＦ中太楷書体" panose="02010609010101010101" charset="-128"/>
                </a:rPr>
                <a:t>Research Areas</a:t>
              </a:r>
              <a:endParaRPr sz="2400" b="1" dirty="0">
                <a:latin typeface="Times" pitchFamily="18" charset="0"/>
                <a:ea typeface="ＤＦ中太楷書体" panose="02010609010101010101" charset="-128"/>
                <a:cs typeface="ＤＦ中太楷書体" panose="02010609010101010101" charset="-128"/>
              </a:endParaRPr>
            </a:p>
          </p:txBody>
        </p:sp>
        <p:sp>
          <p:nvSpPr>
            <p:cNvPr id="8" name="Oval 7"/>
            <p:cNvSpPr/>
            <p:nvPr/>
          </p:nvSpPr>
          <p:spPr>
            <a:xfrm>
              <a:off x="4801095" y="76200"/>
              <a:ext cx="1827749" cy="1829616"/>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lt1"/>
                </a:solidFill>
                <a:effectLst/>
                <a:uLnTx/>
                <a:uFillTx/>
                <a:latin typeface="+mn-lt"/>
                <a:ea typeface="ＤＦ中太楷書体" panose="02010609010101010101" charset="-128"/>
                <a:cs typeface="ＤＦ中太楷書体" panose="02010609010101010101" charset="-128"/>
              </a:endParaRPr>
            </a:p>
          </p:txBody>
        </p:sp>
        <p:sp>
          <p:nvSpPr>
            <p:cNvPr id="10" name="Oval 9"/>
            <p:cNvSpPr/>
            <p:nvPr/>
          </p:nvSpPr>
          <p:spPr>
            <a:xfrm>
              <a:off x="6096124" y="3353322"/>
              <a:ext cx="1829542" cy="1827734"/>
            </a:xfrm>
            <a:prstGeom prst="ellipse">
              <a:avLst/>
            </a:prstGeom>
            <a:solidFill>
              <a:schemeClr val="accent3">
                <a:lumMod val="60000"/>
                <a:lumOff val="40000"/>
                <a:alpha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lt1"/>
                </a:solidFill>
                <a:effectLst/>
                <a:uLnTx/>
                <a:uFillTx/>
                <a:latin typeface="+mn-lt"/>
                <a:ea typeface="ＤＦ中太楷書体" panose="02010609010101010101" charset="-128"/>
                <a:cs typeface="ＤＦ中太楷書体" panose="02010609010101010101" charset="-128"/>
              </a:endParaRPr>
            </a:p>
          </p:txBody>
        </p:sp>
        <p:sp>
          <p:nvSpPr>
            <p:cNvPr id="11" name="Oval 10"/>
            <p:cNvSpPr/>
            <p:nvPr/>
          </p:nvSpPr>
          <p:spPr>
            <a:xfrm>
              <a:off x="6171458" y="1448413"/>
              <a:ext cx="1829542" cy="1827734"/>
            </a:xfrm>
            <a:prstGeom prst="ellipse">
              <a:avLst/>
            </a:prstGeom>
            <a:solidFill>
              <a:schemeClr val="accent3">
                <a:lumMod val="60000"/>
                <a:lumOff val="4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lt1"/>
                </a:solidFill>
                <a:effectLst/>
                <a:uLnTx/>
                <a:uFillTx/>
                <a:latin typeface="+mn-lt"/>
                <a:ea typeface="ＤＦ中太楷書体" panose="02010609010101010101" charset="-128"/>
                <a:cs typeface="ＤＦ中太楷書体" panose="02010609010101010101" charset="-128"/>
              </a:endParaRPr>
            </a:p>
          </p:txBody>
        </p:sp>
        <p:sp>
          <p:nvSpPr>
            <p:cNvPr id="12" name="Oval 11"/>
            <p:cNvSpPr/>
            <p:nvPr/>
          </p:nvSpPr>
          <p:spPr>
            <a:xfrm>
              <a:off x="4707824" y="4571184"/>
              <a:ext cx="1829542" cy="1829616"/>
            </a:xfrm>
            <a:prstGeom prst="ellipse">
              <a:avLst/>
            </a:prstGeom>
            <a:solidFill>
              <a:schemeClr val="accent3">
                <a:lumMod val="60000"/>
                <a:lumOff val="40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lt1"/>
                </a:solidFill>
                <a:effectLst/>
                <a:uLnTx/>
                <a:uFillTx/>
                <a:latin typeface="+mn-lt"/>
                <a:ea typeface="ＤＦ中太楷書体" panose="02010609010101010101" charset="-128"/>
                <a:cs typeface="ＤＦ中太楷書体" panose="02010609010101010101" charset="-128"/>
              </a:endParaRPr>
            </a:p>
          </p:txBody>
        </p:sp>
        <p:sp>
          <p:nvSpPr>
            <p:cNvPr id="13" name="Oval 12"/>
            <p:cNvSpPr/>
            <p:nvPr/>
          </p:nvSpPr>
          <p:spPr>
            <a:xfrm>
              <a:off x="2896219" y="76200"/>
              <a:ext cx="1827749" cy="1829616"/>
            </a:xfrm>
            <a:prstGeom prst="ellipse">
              <a:avLst/>
            </a:prstGeom>
            <a:solidFill>
              <a:schemeClr val="accent3">
                <a:lumMod val="60000"/>
                <a:lumOff val="4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lt1"/>
                </a:solidFill>
                <a:effectLst/>
                <a:uLnTx/>
                <a:uFillTx/>
                <a:latin typeface="+mn-lt"/>
                <a:ea typeface="ＤＦ中太楷書体" panose="02010609010101010101" charset="-128"/>
                <a:cs typeface="ＤＦ中太楷書体" panose="02010609010101010101" charset="-128"/>
              </a:endParaRPr>
            </a:p>
          </p:txBody>
        </p:sp>
        <p:sp>
          <p:nvSpPr>
            <p:cNvPr id="14" name="Oval 13"/>
            <p:cNvSpPr/>
            <p:nvPr/>
          </p:nvSpPr>
          <p:spPr>
            <a:xfrm>
              <a:off x="1446934" y="1371237"/>
              <a:ext cx="1829542" cy="1829616"/>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lt1"/>
                </a:solidFill>
                <a:effectLst/>
                <a:uLnTx/>
                <a:uFillTx/>
                <a:latin typeface="+mn-lt"/>
                <a:ea typeface="ＤＦ中太楷書体" panose="02010609010101010101" charset="-128"/>
                <a:cs typeface="ＤＦ中太楷書体" panose="02010609010101010101" charset="-128"/>
              </a:endParaRPr>
            </a:p>
          </p:txBody>
        </p:sp>
        <p:sp>
          <p:nvSpPr>
            <p:cNvPr id="15" name="Oval 14"/>
            <p:cNvSpPr/>
            <p:nvPr/>
          </p:nvSpPr>
          <p:spPr>
            <a:xfrm>
              <a:off x="1446934" y="3276146"/>
              <a:ext cx="1829542" cy="1829616"/>
            </a:xfrm>
            <a:prstGeom prst="ellipse">
              <a:avLst/>
            </a:prstGeom>
            <a:solidFill>
              <a:schemeClr val="accent3">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lt1"/>
                </a:solidFill>
                <a:effectLst/>
                <a:uLnTx/>
                <a:uFillTx/>
                <a:latin typeface="+mn-lt"/>
                <a:ea typeface="ＤＦ中太楷書体" panose="02010609010101010101" charset="-128"/>
                <a:cs typeface="ＤＦ中太楷書体" panose="02010609010101010101" charset="-128"/>
              </a:endParaRPr>
            </a:p>
          </p:txBody>
        </p:sp>
        <p:sp>
          <p:nvSpPr>
            <p:cNvPr id="16" name="Oval 15"/>
            <p:cNvSpPr/>
            <p:nvPr/>
          </p:nvSpPr>
          <p:spPr>
            <a:xfrm>
              <a:off x="2819091" y="4571184"/>
              <a:ext cx="1829542" cy="1829616"/>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chemeClr val="lt1"/>
                </a:solidFill>
                <a:effectLst/>
                <a:uLnTx/>
                <a:uFillTx/>
                <a:latin typeface="+mn-lt"/>
                <a:ea typeface="ＤＦ中太楷書体" panose="02010609010101010101" charset="-128"/>
                <a:cs typeface="ＤＦ中太楷書体" panose="02010609010101010101" charset="-128"/>
              </a:endParaRPr>
            </a:p>
          </p:txBody>
        </p:sp>
        <p:sp>
          <p:nvSpPr>
            <p:cNvPr id="39952" name="TextBox 16"/>
            <p:cNvSpPr txBox="1"/>
            <p:nvPr/>
          </p:nvSpPr>
          <p:spPr>
            <a:xfrm>
              <a:off x="5029200" y="533400"/>
              <a:ext cx="1524000" cy="984078"/>
            </a:xfrm>
            <a:prstGeom prst="rect">
              <a:avLst/>
            </a:prstGeom>
            <a:noFill/>
            <a:ln w="9525">
              <a:noFill/>
            </a:ln>
          </p:spPr>
          <p:txBody>
            <a:bodyPr>
              <a:spAutoFit/>
            </a:bodyPr>
            <a:p>
              <a:pPr algn="ctr"/>
              <a:r>
                <a:rPr sz="2400" dirty="0">
                  <a:latin typeface="Times" pitchFamily="18" charset="0"/>
                  <a:ea typeface="ＤＦ中太楷書体" panose="02010609010101010101" charset="-128"/>
                  <a:cs typeface="ＤＦ中太楷書体" panose="02010609010101010101" charset="-128"/>
                </a:rPr>
                <a:t>Expert Systems </a:t>
              </a:r>
              <a:endParaRPr sz="2400" dirty="0">
                <a:latin typeface="Times" pitchFamily="18" charset="0"/>
                <a:ea typeface="ＤＦ中太楷書体" panose="02010609010101010101" charset="-128"/>
                <a:cs typeface="ＤＦ中太楷書体" panose="02010609010101010101" charset="-128"/>
              </a:endParaRPr>
            </a:p>
          </p:txBody>
        </p:sp>
        <p:sp>
          <p:nvSpPr>
            <p:cNvPr id="39953" name="TextBox 17"/>
            <p:cNvSpPr txBox="1"/>
            <p:nvPr/>
          </p:nvSpPr>
          <p:spPr>
            <a:xfrm>
              <a:off x="6248400" y="1600200"/>
              <a:ext cx="1752600" cy="1421529"/>
            </a:xfrm>
            <a:prstGeom prst="rect">
              <a:avLst/>
            </a:prstGeom>
            <a:noFill/>
            <a:ln w="9525">
              <a:noFill/>
            </a:ln>
          </p:spPr>
          <p:txBody>
            <a:bodyPr>
              <a:spAutoFit/>
            </a:bodyPr>
            <a:p>
              <a:pPr algn="ctr"/>
              <a:r>
                <a:rPr sz="2400" dirty="0">
                  <a:latin typeface="Times" pitchFamily="18" charset="0"/>
                  <a:ea typeface="ＤＦ中太楷書体" panose="02010609010101010101" charset="-128"/>
                  <a:cs typeface="ＤＦ中太楷書体" panose="02010609010101010101" charset="-128"/>
                </a:rPr>
                <a:t>Natural Language</a:t>
              </a:r>
              <a:endParaRPr sz="2400" dirty="0">
                <a:latin typeface="Times" pitchFamily="18" charset="0"/>
                <a:ea typeface="ＤＦ中太楷書体" panose="02010609010101010101" charset="-128"/>
                <a:cs typeface="ＤＦ中太楷書体" panose="02010609010101010101" charset="-128"/>
              </a:endParaRPr>
            </a:p>
            <a:p>
              <a:pPr algn="ctr"/>
              <a:r>
                <a:rPr sz="2400" dirty="0">
                  <a:latin typeface="Times" pitchFamily="18" charset="0"/>
                  <a:ea typeface="ＤＦ中太楷書体" panose="02010609010101010101" charset="-128"/>
                  <a:cs typeface="ＤＦ中太楷書体" panose="02010609010101010101" charset="-128"/>
                </a:rPr>
                <a:t>Processing </a:t>
              </a:r>
              <a:endParaRPr sz="2400" dirty="0">
                <a:latin typeface="Times" pitchFamily="18" charset="0"/>
                <a:ea typeface="ＤＦ中太楷書体" panose="02010609010101010101" charset="-128"/>
                <a:cs typeface="ＤＦ中太楷書体" panose="02010609010101010101" charset="-128"/>
              </a:endParaRPr>
            </a:p>
          </p:txBody>
        </p:sp>
        <p:sp>
          <p:nvSpPr>
            <p:cNvPr id="39954" name="TextBox 18"/>
            <p:cNvSpPr txBox="1"/>
            <p:nvPr/>
          </p:nvSpPr>
          <p:spPr>
            <a:xfrm>
              <a:off x="6248400" y="3810000"/>
              <a:ext cx="1676400" cy="984078"/>
            </a:xfrm>
            <a:prstGeom prst="rect">
              <a:avLst/>
            </a:prstGeom>
            <a:noFill/>
            <a:ln w="9525">
              <a:noFill/>
            </a:ln>
          </p:spPr>
          <p:txBody>
            <a:bodyPr>
              <a:spAutoFit/>
            </a:bodyPr>
            <a:p>
              <a:pPr algn="ctr"/>
              <a:r>
                <a:rPr sz="2400" dirty="0">
                  <a:latin typeface="Times" pitchFamily="18" charset="0"/>
                  <a:ea typeface="ＤＦ中太楷書体" panose="02010609010101010101" charset="-128"/>
                  <a:cs typeface="ＤＦ中太楷書体" panose="02010609010101010101" charset="-128"/>
                </a:rPr>
                <a:t>Neural  Networks</a:t>
              </a:r>
              <a:endParaRPr sz="2400" dirty="0">
                <a:latin typeface="Times" pitchFamily="18" charset="0"/>
                <a:ea typeface="ＤＦ中太楷書体" panose="02010609010101010101" charset="-128"/>
                <a:cs typeface="ＤＦ中太楷書体" panose="02010609010101010101" charset="-128"/>
              </a:endParaRPr>
            </a:p>
          </p:txBody>
        </p:sp>
        <p:sp>
          <p:nvSpPr>
            <p:cNvPr id="39955" name="TextBox 19"/>
            <p:cNvSpPr txBox="1"/>
            <p:nvPr/>
          </p:nvSpPr>
          <p:spPr>
            <a:xfrm>
              <a:off x="5029200" y="5029200"/>
              <a:ext cx="1219200" cy="984078"/>
            </a:xfrm>
            <a:prstGeom prst="rect">
              <a:avLst/>
            </a:prstGeom>
            <a:noFill/>
            <a:ln w="9525">
              <a:noFill/>
            </a:ln>
          </p:spPr>
          <p:txBody>
            <a:bodyPr>
              <a:spAutoFit/>
            </a:bodyPr>
            <a:p>
              <a:pPr algn="ctr"/>
              <a:r>
                <a:rPr sz="2400" dirty="0">
                  <a:latin typeface="Times" pitchFamily="18" charset="0"/>
                  <a:ea typeface="ＤＦ中太楷書体" panose="02010609010101010101" charset="-128"/>
                  <a:cs typeface="ＤＦ中太楷書体" panose="02010609010101010101" charset="-128"/>
                </a:rPr>
                <a:t>Fuzzy Logic</a:t>
              </a:r>
              <a:endParaRPr sz="2400" dirty="0">
                <a:latin typeface="Times" pitchFamily="18" charset="0"/>
                <a:ea typeface="ＤＦ中太楷書体" panose="02010609010101010101" charset="-128"/>
                <a:cs typeface="ＤＦ中太楷書体" panose="02010609010101010101" charset="-128"/>
              </a:endParaRPr>
            </a:p>
          </p:txBody>
        </p:sp>
        <p:sp>
          <p:nvSpPr>
            <p:cNvPr id="39956" name="TextBox 20"/>
            <p:cNvSpPr txBox="1"/>
            <p:nvPr/>
          </p:nvSpPr>
          <p:spPr>
            <a:xfrm>
              <a:off x="2971800" y="5181600"/>
              <a:ext cx="1447800" cy="545873"/>
            </a:xfrm>
            <a:prstGeom prst="rect">
              <a:avLst/>
            </a:prstGeom>
            <a:noFill/>
            <a:ln w="9525">
              <a:noFill/>
            </a:ln>
          </p:spPr>
          <p:txBody>
            <a:bodyPr>
              <a:spAutoFit/>
            </a:bodyPr>
            <a:p>
              <a:pPr algn="ctr"/>
              <a:r>
                <a:rPr sz="2400" dirty="0">
                  <a:latin typeface="Times" pitchFamily="18" charset="0"/>
                  <a:ea typeface="ＤＦ中太楷書体" panose="02010609010101010101" charset="-128"/>
                  <a:cs typeface="ＤＦ中太楷書体" panose="02010609010101010101" charset="-128"/>
                </a:rPr>
                <a:t>Robotics </a:t>
              </a:r>
              <a:endParaRPr sz="2000" dirty="0">
                <a:latin typeface="Times" pitchFamily="18" charset="0"/>
                <a:ea typeface="ＤＦ中太楷書体" panose="02010609010101010101" charset="-128"/>
                <a:cs typeface="ＤＦ中太楷書体" panose="02010609010101010101" charset="-128"/>
              </a:endParaRPr>
            </a:p>
          </p:txBody>
        </p:sp>
        <p:sp>
          <p:nvSpPr>
            <p:cNvPr id="39957" name="TextBox 21"/>
            <p:cNvSpPr txBox="1"/>
            <p:nvPr/>
          </p:nvSpPr>
          <p:spPr>
            <a:xfrm>
              <a:off x="1285504" y="3896381"/>
              <a:ext cx="2133600" cy="545873"/>
            </a:xfrm>
            <a:prstGeom prst="rect">
              <a:avLst/>
            </a:prstGeom>
            <a:noFill/>
            <a:ln w="9525">
              <a:noFill/>
            </a:ln>
          </p:spPr>
          <p:txBody>
            <a:bodyPr>
              <a:spAutoFit/>
            </a:bodyPr>
            <a:p>
              <a:pPr algn="ctr"/>
              <a:r>
                <a:rPr sz="2400" dirty="0">
                  <a:latin typeface="Times" pitchFamily="18" charset="0"/>
                  <a:ea typeface="ＤＦ中太楷書体" panose="02010609010101010101" charset="-128"/>
                  <a:cs typeface="ＤＦ中太楷書体" panose="02010609010101010101" charset="-128"/>
                </a:rPr>
                <a:t>Optimization</a:t>
              </a:r>
              <a:endParaRPr sz="2000" dirty="0">
                <a:latin typeface="Times" pitchFamily="18" charset="0"/>
                <a:ea typeface="ＤＦ中太楷書体" panose="02010609010101010101" charset="-128"/>
                <a:cs typeface="ＤＦ中太楷書体" panose="02010609010101010101" charset="-128"/>
              </a:endParaRPr>
            </a:p>
          </p:txBody>
        </p:sp>
        <p:sp>
          <p:nvSpPr>
            <p:cNvPr id="39958" name="TextBox 22"/>
            <p:cNvSpPr txBox="1"/>
            <p:nvPr/>
          </p:nvSpPr>
          <p:spPr>
            <a:xfrm>
              <a:off x="1543792" y="1883229"/>
              <a:ext cx="1752600" cy="984078"/>
            </a:xfrm>
            <a:prstGeom prst="rect">
              <a:avLst/>
            </a:prstGeom>
            <a:noFill/>
            <a:ln w="9525">
              <a:noFill/>
            </a:ln>
          </p:spPr>
          <p:txBody>
            <a:bodyPr>
              <a:spAutoFit/>
            </a:bodyPr>
            <a:p>
              <a:pPr algn="ctr"/>
              <a:r>
                <a:rPr sz="2400" dirty="0">
                  <a:latin typeface="Times" pitchFamily="18" charset="0"/>
                  <a:ea typeface="ＤＦ中太楷書体" panose="02010609010101010101" charset="-128"/>
                  <a:cs typeface="ＤＦ中太楷書体" panose="02010609010101010101" charset="-128"/>
                </a:rPr>
                <a:t>Machine Learning</a:t>
              </a:r>
              <a:endParaRPr sz="2400" dirty="0">
                <a:latin typeface="Times" pitchFamily="18" charset="0"/>
                <a:ea typeface="ＤＦ中太楷書体" panose="02010609010101010101" charset="-128"/>
                <a:cs typeface="ＤＦ中太楷書体" panose="02010609010101010101" charset="-128"/>
              </a:endParaRPr>
            </a:p>
          </p:txBody>
        </p:sp>
        <p:sp>
          <p:nvSpPr>
            <p:cNvPr id="39959" name="TextBox 23"/>
            <p:cNvSpPr txBox="1"/>
            <p:nvPr/>
          </p:nvSpPr>
          <p:spPr>
            <a:xfrm>
              <a:off x="2895600" y="695980"/>
              <a:ext cx="1904999" cy="545873"/>
            </a:xfrm>
            <a:prstGeom prst="rect">
              <a:avLst/>
            </a:prstGeom>
            <a:noFill/>
            <a:ln w="9525">
              <a:noFill/>
            </a:ln>
          </p:spPr>
          <p:txBody>
            <a:bodyPr>
              <a:spAutoFit/>
            </a:bodyPr>
            <a:p>
              <a:pPr algn="ctr"/>
              <a:r>
                <a:rPr sz="2400" dirty="0">
                  <a:latin typeface="Times" pitchFamily="18" charset="0"/>
                  <a:ea typeface="ＤＦ中太楷書体" panose="02010609010101010101" charset="-128"/>
                  <a:cs typeface="ＤＦ中太楷書体" panose="02010609010101010101" charset="-128"/>
                </a:rPr>
                <a:t>Automation</a:t>
              </a:r>
              <a:endParaRPr sz="2400" dirty="0">
                <a:latin typeface="Times" pitchFamily="18" charset="0"/>
                <a:ea typeface="ＤＦ中太楷書体" panose="02010609010101010101" charset="-128"/>
                <a:cs typeface="ＤＦ中太楷書体" panose="02010609010101010101" charset="-128"/>
              </a:endParaRPr>
            </a:p>
          </p:txBody>
        </p:sp>
      </p:gr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p:txBody>
          <a:bodyPr/>
          <a:p>
            <a:pPr algn="ctr">
              <a:buClrTx/>
              <a:buSzTx/>
              <a:buFontTx/>
            </a:pPr>
            <a:r>
              <a:rPr lang="en-US" noProof="0">
                <a:solidFill>
                  <a:srgbClr val="0909FF"/>
                </a:solidFill>
                <a:effectLst/>
                <a:uLnTx/>
                <a:uFillTx/>
              </a:rPr>
              <a:t>AI Sub Types</a:t>
            </a:r>
            <a:endParaRPr lang="en-US" noProof="0">
              <a:solidFill>
                <a:srgbClr val="0909FF"/>
              </a:solidFill>
              <a:effectLst/>
              <a:uLnTx/>
              <a:uFillTx/>
            </a:endParaRPr>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t="4742"/>
          <a:stretch>
            <a:fillRect/>
          </a:stretch>
        </p:blipFill>
        <p:spPr>
          <a:xfrm>
            <a:off x="489585" y="1320800"/>
            <a:ext cx="8127365" cy="50927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a:solidFill>
                  <a:srgbClr val="0909FF"/>
                </a:solidFill>
                <a:effectLst/>
                <a:uLnTx/>
                <a:uFillTx/>
                <a:sym typeface="ＤＦ中太楷書体" panose="02010609010101010101" charset="-128"/>
              </a:rPr>
              <a:t>Applications of AI</a:t>
            </a:r>
            <a:br>
              <a:rPr lang="en-US" b="1" dirty="0" smtClean="0">
                <a:solidFill>
                  <a:srgbClr val="FF0000"/>
                </a:solidFill>
              </a:rPr>
            </a:br>
            <a:endParaRPr lang="en-US" dirty="0"/>
          </a:p>
        </p:txBody>
      </p:sp>
      <p:sp>
        <p:nvSpPr>
          <p:cNvPr id="3" name="Content Placeholder 2"/>
          <p:cNvSpPr>
            <a:spLocks noGrp="1"/>
          </p:cNvSpPr>
          <p:nvPr>
            <p:ph idx="1"/>
          </p:nvPr>
        </p:nvSpPr>
        <p:spPr>
          <a:xfrm>
            <a:off x="0" y="993795"/>
            <a:ext cx="8991600" cy="5364163"/>
          </a:xfrm>
        </p:spPr>
        <p:txBody>
          <a:bodyPr>
            <a:normAutofit lnSpcReduction="10000"/>
          </a:bodyPr>
          <a:lstStyle/>
          <a:p>
            <a:pPr>
              <a:buNone/>
            </a:pPr>
            <a:endParaRPr lang="en-IN" b="1" dirty="0" smtClean="0"/>
          </a:p>
          <a:p>
            <a:pPr marL="514350" indent="-514350">
              <a:buFont typeface="+mj-lt"/>
              <a:buAutoNum type="arabicParenR"/>
            </a:pPr>
            <a:r>
              <a:rPr lang="en-IN" dirty="0" smtClean="0"/>
              <a:t>Optical character recognition</a:t>
            </a:r>
            <a:endParaRPr lang="en-IN" dirty="0" smtClean="0"/>
          </a:p>
          <a:p>
            <a:pPr marL="514350" indent="-514350">
              <a:buFont typeface="+mj-lt"/>
              <a:buAutoNum type="arabicParenR"/>
            </a:pPr>
            <a:r>
              <a:rPr lang="en-IN" dirty="0" smtClean="0"/>
              <a:t>Handwriting recognition</a:t>
            </a:r>
            <a:endParaRPr lang="en-IN" dirty="0" smtClean="0"/>
          </a:p>
          <a:p>
            <a:pPr marL="514350" indent="-514350">
              <a:buFont typeface="+mj-lt"/>
              <a:buAutoNum type="arabicParenR"/>
            </a:pPr>
            <a:r>
              <a:rPr lang="en-IN" dirty="0" smtClean="0"/>
              <a:t>Speech recognition</a:t>
            </a:r>
            <a:endParaRPr lang="en-IN" dirty="0" smtClean="0"/>
          </a:p>
          <a:p>
            <a:pPr marL="514350" indent="-514350">
              <a:buFont typeface="+mj-lt"/>
              <a:buAutoNum type="arabicParenR"/>
            </a:pPr>
            <a:r>
              <a:rPr lang="en-IN" dirty="0" smtClean="0"/>
              <a:t>Face recognition</a:t>
            </a:r>
            <a:endParaRPr lang="en-IN" dirty="0" smtClean="0"/>
          </a:p>
          <a:p>
            <a:pPr marL="514350" indent="-514350">
              <a:buFont typeface="+mj-lt"/>
              <a:buAutoNum type="arabicParenR"/>
            </a:pPr>
            <a:r>
              <a:rPr lang="en-US" dirty="0" smtClean="0"/>
              <a:t>Gaming</a:t>
            </a:r>
            <a:endParaRPr lang="en-IN" dirty="0" smtClean="0"/>
          </a:p>
          <a:p>
            <a:pPr marL="514350" indent="-514350">
              <a:buFont typeface="+mj-lt"/>
              <a:buAutoNum type="arabicParenR"/>
            </a:pPr>
            <a:r>
              <a:rPr lang="en-IN" dirty="0" smtClean="0"/>
              <a:t>Artificial creativity</a:t>
            </a:r>
            <a:endParaRPr lang="en-IN" dirty="0" smtClean="0"/>
          </a:p>
          <a:p>
            <a:pPr marL="514350" indent="-514350">
              <a:buFont typeface="+mj-lt"/>
              <a:buAutoNum type="arabicParenR"/>
            </a:pPr>
            <a:r>
              <a:rPr lang="en-IN" dirty="0" smtClean="0"/>
              <a:t>Computer vision, Virtual reality, and Image processing</a:t>
            </a:r>
            <a:endParaRPr lang="en-IN" dirty="0" smtClean="0"/>
          </a:p>
          <a:p>
            <a:pPr marL="514350" indent="-514350">
              <a:buFont typeface="+mj-lt"/>
              <a:buAutoNum type="arabicParenR"/>
            </a:pPr>
            <a:r>
              <a:rPr lang="en-IN" dirty="0" smtClean="0"/>
              <a:t>Photo and Video manipulation</a:t>
            </a:r>
            <a:endParaRPr lang="en-IN" dirty="0" smtClean="0"/>
          </a:p>
          <a:p>
            <a:pPr marL="514350" indent="-514350">
              <a:buFont typeface="+mj-lt"/>
              <a:buAutoNum type="arabicParenR"/>
            </a:pPr>
            <a:r>
              <a:rPr lang="en-IN" dirty="0" smtClean="0"/>
              <a:t>Diagnosis (artificial intelligence)</a:t>
            </a:r>
            <a:endParaRPr lang="en-IN" dirty="0" smtClean="0"/>
          </a:p>
          <a:p>
            <a:endParaRPr lang="en-IN" dirty="0" smtClean="0">
              <a:solidFill>
                <a:srgbClr val="FF0000"/>
              </a:solidFill>
            </a:endParaRPr>
          </a:p>
          <a:p>
            <a:pPr marL="514350" indent="-514350">
              <a:buFont typeface="+mj-lt"/>
              <a:buAutoNum type="arabicPeriod"/>
            </a:pPr>
            <a:endParaRPr lang="en-US" b="1" dirty="0" smtClean="0"/>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p:txBody>
          <a:bodyPr/>
          <a:p>
            <a:r>
              <a:rPr lang="en-US" noProof="0">
                <a:solidFill>
                  <a:srgbClr val="0909FF"/>
                </a:solidFill>
                <a:effectLst/>
                <a:uLnTx/>
                <a:uFillTx/>
              </a:rPr>
              <a:t>Intellgient Agent</a:t>
            </a:r>
            <a:endParaRPr lang="en-US" noProof="0">
              <a:solidFill>
                <a:srgbClr val="0909FF"/>
              </a:solidFill>
              <a:effectLst/>
              <a:uLnTx/>
              <a:uFillTx/>
            </a:endParaRPr>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t="-8157"/>
          <a:stretch>
            <a:fillRect/>
          </a:stretch>
        </p:blipFill>
        <p:spPr>
          <a:xfrm>
            <a:off x="489585" y="1527175"/>
            <a:ext cx="8127365"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122"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a:ln w="6350">
                  <a:noFill/>
                </a:ln>
                <a:solidFill>
                  <a:srgbClr val="0909FF"/>
                </a:solidFill>
                <a:effectLst/>
                <a:uLnTx/>
                <a:uFillTx/>
                <a:latin typeface="+mj-lt"/>
              </a:rPr>
              <a:t>Agents</a:t>
            </a:r>
            <a:endParaRPr kumimoji="0" lang="en-US" sz="4000" b="1" i="0" u="none" strike="noStrike" kern="1200" cap="none" spc="0" normalizeH="0" baseline="0" noProof="0">
              <a:ln w="6350">
                <a:noFill/>
              </a:ln>
              <a:solidFill>
                <a:srgbClr val="0909FF"/>
              </a:solidFill>
              <a:effectLst/>
              <a:uLnTx/>
              <a:uFillTx/>
              <a:latin typeface="+mj-lt"/>
            </a:endParaRPr>
          </a:p>
        </p:txBody>
      </p:sp>
      <p:sp>
        <p:nvSpPr>
          <p:cNvPr id="5123" name="Rectangle 3"/>
          <p:cNvSpPr>
            <a:spLocks noGrp="1" noChangeArrowheads="1"/>
          </p:cNvSpPr>
          <p:nvPr>
            <p:ph type="body" idx="1"/>
          </p:nvPr>
        </p:nvSpPr>
        <p:spPr>
          <a:xfrm>
            <a:off x="457200" y="1259840"/>
            <a:ext cx="8229600" cy="5217160"/>
          </a:xfrm>
        </p:spPr>
        <p:txBody>
          <a:bodyPr vert="horz" wrap="square" lIns="91440" tIns="45720" rIns="91440" bIns="45720" numCol="1" anchor="t" anchorCtr="0" compatLnSpc="1">
            <a:normAutofit fontScale="82500"/>
          </a:bodyPr>
          <a:lstStyle/>
          <a:p>
            <a:pPr marL="593725" marR="0" lvl="0" indent="-457200" algn="l" defTabSz="914400" rtl="0" eaLnBrk="0" fontAlgn="base" latinLnBrk="0" hangingPunct="0">
              <a:lnSpc>
                <a:spcPct val="90000"/>
              </a:lnSpc>
              <a:spcBef>
                <a:spcPct val="20000"/>
              </a:spcBef>
              <a:spcAft>
                <a:spcPct val="0"/>
              </a:spcAft>
              <a:buClrTx/>
              <a:buSzPct val="65000"/>
              <a:buFont typeface="Wingdings" panose="05000000000000000000" charset="0"/>
              <a:buChar char="Ø"/>
              <a:defRPr/>
            </a:pPr>
            <a:r>
              <a:rPr kumimoji="0" lang="en-US" b="0" i="0" u="none" strike="noStrike" kern="1200" cap="none" spc="0" normalizeH="0" baseline="0" noProof="0" dirty="0">
                <a:ln>
                  <a:noFill/>
                </a:ln>
                <a:solidFill>
                  <a:srgbClr val="002060"/>
                </a:solidFill>
                <a:effectLst/>
                <a:uLnTx/>
                <a:uFillTx/>
                <a:latin typeface="+mn-lt"/>
              </a:rPr>
              <a:t>An </a:t>
            </a:r>
            <a:r>
              <a:rPr kumimoji="0" lang="en-US" b="0" i="0" u="none" strike="noStrike" kern="1200" cap="none" spc="0" normalizeH="0" baseline="0" noProof="0" dirty="0">
                <a:ln>
                  <a:noFill/>
                </a:ln>
                <a:solidFill>
                  <a:srgbClr val="FF0000"/>
                </a:solidFill>
                <a:effectLst/>
                <a:uLnTx/>
                <a:uFillTx/>
                <a:latin typeface="+mn-lt"/>
              </a:rPr>
              <a:t>agent</a:t>
            </a:r>
            <a:r>
              <a:rPr kumimoji="0" lang="en-US" b="0" i="0" u="none" strike="noStrike" kern="1200" cap="none" spc="0" normalizeH="0" baseline="0" noProof="0" dirty="0">
                <a:ln>
                  <a:noFill/>
                </a:ln>
                <a:solidFill>
                  <a:srgbClr val="002060"/>
                </a:solidFill>
                <a:effectLst/>
                <a:uLnTx/>
                <a:uFillTx/>
                <a:latin typeface="+mn-lt"/>
              </a:rPr>
              <a:t> is anything that can be viewed as </a:t>
            </a:r>
            <a:r>
              <a:rPr kumimoji="0" lang="en-US" b="0" i="0" u="none" strike="noStrike" kern="1200" cap="none" spc="0" normalizeH="0" baseline="0" noProof="0" dirty="0">
                <a:ln>
                  <a:noFill/>
                </a:ln>
                <a:solidFill>
                  <a:srgbClr val="FF0000"/>
                </a:solidFill>
                <a:effectLst/>
                <a:uLnTx/>
                <a:uFillTx/>
                <a:latin typeface="+mn-lt"/>
              </a:rPr>
              <a:t>perceiving</a:t>
            </a:r>
            <a:r>
              <a:rPr kumimoji="0" lang="en-US" b="0" i="0" u="none" strike="noStrike" kern="1200" cap="none" spc="0" normalizeH="0" baseline="0" noProof="0" dirty="0">
                <a:ln>
                  <a:noFill/>
                </a:ln>
                <a:solidFill>
                  <a:srgbClr val="002060"/>
                </a:solidFill>
                <a:effectLst/>
                <a:uLnTx/>
                <a:uFillTx/>
                <a:latin typeface="+mn-lt"/>
              </a:rPr>
              <a:t> its </a:t>
            </a:r>
            <a:r>
              <a:rPr kumimoji="0" lang="en-US" b="0" i="0" u="none" strike="noStrike" kern="1200" cap="none" spc="0" normalizeH="0" baseline="0" noProof="0" dirty="0">
                <a:ln>
                  <a:noFill/>
                </a:ln>
                <a:solidFill>
                  <a:srgbClr val="FF0000"/>
                </a:solidFill>
                <a:effectLst/>
                <a:uLnTx/>
                <a:uFillTx/>
                <a:latin typeface="+mn-lt"/>
              </a:rPr>
              <a:t>environment</a:t>
            </a:r>
            <a:r>
              <a:rPr kumimoji="0" lang="en-US" b="0" i="0" u="none" strike="noStrike" kern="1200" cap="none" spc="0" normalizeH="0" baseline="0" noProof="0" dirty="0">
                <a:ln>
                  <a:noFill/>
                </a:ln>
                <a:solidFill>
                  <a:srgbClr val="002060"/>
                </a:solidFill>
                <a:effectLst/>
                <a:uLnTx/>
                <a:uFillTx/>
                <a:latin typeface="+mn-lt"/>
              </a:rPr>
              <a:t> through </a:t>
            </a:r>
            <a:r>
              <a:rPr kumimoji="0" lang="en-US" b="0" i="0" u="none" strike="noStrike" kern="1200" cap="none" spc="0" normalizeH="0" baseline="0" noProof="0" dirty="0">
                <a:ln>
                  <a:noFill/>
                </a:ln>
                <a:solidFill>
                  <a:srgbClr val="FF0000"/>
                </a:solidFill>
                <a:effectLst/>
                <a:uLnTx/>
                <a:uFillTx/>
                <a:latin typeface="+mn-lt"/>
              </a:rPr>
              <a:t>sensors</a:t>
            </a:r>
            <a:r>
              <a:rPr kumimoji="0" lang="en-US" b="0" i="0" u="none" strike="noStrike" kern="1200" cap="none" spc="0" normalizeH="0" baseline="0" noProof="0" dirty="0">
                <a:ln>
                  <a:noFill/>
                </a:ln>
                <a:solidFill>
                  <a:srgbClr val="002060"/>
                </a:solidFill>
                <a:effectLst/>
                <a:uLnTx/>
                <a:uFillTx/>
                <a:latin typeface="+mn-lt"/>
              </a:rPr>
              <a:t> and </a:t>
            </a:r>
            <a:r>
              <a:rPr kumimoji="0" lang="en-US" b="0" i="0" u="none" strike="noStrike" kern="1200" cap="none" spc="0" normalizeH="0" baseline="0" noProof="0" dirty="0">
                <a:ln>
                  <a:noFill/>
                </a:ln>
                <a:solidFill>
                  <a:srgbClr val="FF0000"/>
                </a:solidFill>
                <a:effectLst/>
                <a:uLnTx/>
                <a:uFillTx/>
                <a:latin typeface="+mn-lt"/>
              </a:rPr>
              <a:t>acting</a:t>
            </a:r>
            <a:r>
              <a:rPr kumimoji="0" lang="en-US" b="0" i="0" u="none" strike="noStrike" kern="1200" cap="none" spc="0" normalizeH="0" baseline="0" noProof="0" dirty="0">
                <a:ln>
                  <a:noFill/>
                </a:ln>
                <a:solidFill>
                  <a:srgbClr val="002060"/>
                </a:solidFill>
                <a:effectLst/>
                <a:uLnTx/>
                <a:uFillTx/>
                <a:latin typeface="+mn-lt"/>
              </a:rPr>
              <a:t> upon that environment through </a:t>
            </a:r>
            <a:r>
              <a:rPr kumimoji="0" lang="en-US" b="0" i="0" u="none" strike="noStrike" kern="1200" cap="none" spc="0" normalizeH="0" baseline="0" noProof="0" dirty="0" smtClean="0">
                <a:ln>
                  <a:noFill/>
                </a:ln>
                <a:solidFill>
                  <a:srgbClr val="FF0000"/>
                </a:solidFill>
                <a:effectLst/>
                <a:uLnTx/>
                <a:uFillTx/>
                <a:latin typeface="+mn-lt"/>
              </a:rPr>
              <a:t>actuators</a:t>
            </a:r>
            <a:endParaRPr kumimoji="0" lang="en-US" b="0" i="0" u="none" strike="noStrike" kern="1200" cap="none" spc="0" normalizeH="0" baseline="0" noProof="0" dirty="0">
              <a:ln>
                <a:noFill/>
              </a:ln>
              <a:solidFill>
                <a:srgbClr val="002060"/>
              </a:solidFill>
              <a:effectLst/>
              <a:uLnTx/>
              <a:uFillTx/>
              <a:latin typeface="+mn-lt"/>
            </a:endParaRPr>
          </a:p>
          <a:p>
            <a:pPr marL="593725" marR="0" lvl="0" indent="-457200" algn="l" defTabSz="914400" rtl="0" eaLnBrk="0" fontAlgn="base" latinLnBrk="0" hangingPunct="0">
              <a:lnSpc>
                <a:spcPct val="90000"/>
              </a:lnSpc>
              <a:spcBef>
                <a:spcPct val="20000"/>
              </a:spcBef>
              <a:spcAft>
                <a:spcPct val="0"/>
              </a:spcAft>
              <a:buClrTx/>
              <a:buSzPct val="65000"/>
              <a:buFont typeface="Wingdings" panose="05000000000000000000" charset="0"/>
              <a:buChar char="Ø"/>
              <a:defRPr/>
            </a:pPr>
            <a:r>
              <a:rPr kumimoji="0" lang="en-US" b="0" i="0" u="none" strike="noStrike" kern="1200" cap="none" spc="0" normalizeH="0" baseline="0" noProof="0" dirty="0">
                <a:ln>
                  <a:noFill/>
                </a:ln>
                <a:solidFill>
                  <a:srgbClr val="FF0000"/>
                </a:solidFill>
                <a:effectLst/>
                <a:uLnTx/>
                <a:uFillTx/>
                <a:latin typeface="+mn-lt"/>
              </a:rPr>
              <a:t>Human agent</a:t>
            </a:r>
            <a:r>
              <a:rPr kumimoji="0" lang="en-US" b="0" i="0" u="none" strike="noStrike" kern="1200" cap="none" spc="0" normalizeH="0" baseline="0" noProof="0" dirty="0">
                <a:ln>
                  <a:noFill/>
                </a:ln>
                <a:solidFill>
                  <a:srgbClr val="002060"/>
                </a:solidFill>
                <a:effectLst/>
                <a:uLnTx/>
                <a:uFillTx/>
                <a:latin typeface="+mn-lt"/>
              </a:rPr>
              <a:t>: </a:t>
            </a:r>
            <a:endParaRPr kumimoji="0" lang="en-US" b="0" i="0" u="none" strike="noStrike" kern="1200" cap="none" spc="0" normalizeH="0" baseline="0" noProof="0" dirty="0" smtClean="0">
              <a:ln>
                <a:noFill/>
              </a:ln>
              <a:solidFill>
                <a:srgbClr val="002060"/>
              </a:solidFill>
              <a:effectLst/>
              <a:uLnTx/>
              <a:uFillTx/>
              <a:latin typeface="+mn-lt"/>
            </a:endParaRPr>
          </a:p>
          <a:p>
            <a:pPr marL="1043305" marR="0" lvl="1" indent="-457200" algn="l" defTabSz="914400" rtl="0" eaLnBrk="0" fontAlgn="base" latinLnBrk="0" hangingPunct="0">
              <a:lnSpc>
                <a:spcPct val="90000"/>
              </a:lnSpc>
              <a:spcBef>
                <a:spcPct val="20000"/>
              </a:spcBef>
              <a:spcAft>
                <a:spcPct val="0"/>
              </a:spcAft>
              <a:buClrTx/>
              <a:buSzPct val="80000"/>
              <a:buFont typeface="Wingdings" panose="05000000000000000000" charset="0"/>
              <a:buChar char="Ø"/>
              <a:defRPr/>
            </a:pPr>
            <a:r>
              <a:rPr kumimoji="0" lang="en-US" sz="2800" b="0" i="0" u="none" strike="noStrike" kern="1200" cap="none" spc="0" normalizeH="0" baseline="0" noProof="0" dirty="0" smtClean="0">
                <a:ln>
                  <a:noFill/>
                </a:ln>
                <a:solidFill>
                  <a:srgbClr val="002060"/>
                </a:solidFill>
                <a:effectLst/>
                <a:uLnTx/>
                <a:uFillTx/>
                <a:latin typeface="+mn-lt"/>
              </a:rPr>
              <a:t>Eyes</a:t>
            </a:r>
            <a:r>
              <a:rPr kumimoji="0" lang="en-US" sz="2800" b="0" i="0" u="none" strike="noStrike" kern="1200" cap="none" spc="0" normalizeH="0" baseline="0" noProof="0" dirty="0">
                <a:ln>
                  <a:noFill/>
                </a:ln>
                <a:solidFill>
                  <a:srgbClr val="002060"/>
                </a:solidFill>
                <a:effectLst/>
                <a:uLnTx/>
                <a:uFillTx/>
                <a:latin typeface="+mn-lt"/>
              </a:rPr>
              <a:t>, ears, and other organs for </a:t>
            </a:r>
            <a:r>
              <a:rPr kumimoji="0" lang="en-US" sz="2800" b="0" i="0" u="none" strike="noStrike" kern="1200" cap="none" spc="0" normalizeH="0" baseline="0" noProof="0" dirty="0" smtClean="0">
                <a:ln>
                  <a:noFill/>
                </a:ln>
                <a:solidFill>
                  <a:srgbClr val="002060"/>
                </a:solidFill>
                <a:effectLst/>
                <a:uLnTx/>
                <a:uFillTx/>
                <a:latin typeface="+mn-lt"/>
              </a:rPr>
              <a:t>sensors </a:t>
            </a:r>
            <a:endParaRPr kumimoji="0" lang="en-US" sz="2800" b="0" i="0" u="none" strike="noStrike" kern="1200" cap="none" spc="0" normalizeH="0" baseline="0" noProof="0" dirty="0" smtClean="0">
              <a:ln>
                <a:noFill/>
              </a:ln>
              <a:solidFill>
                <a:srgbClr val="002060"/>
              </a:solidFill>
              <a:effectLst/>
              <a:uLnTx/>
              <a:uFillTx/>
              <a:latin typeface="+mn-lt"/>
            </a:endParaRPr>
          </a:p>
          <a:p>
            <a:pPr marL="1043305" marR="0" lvl="1" indent="-457200" algn="l" defTabSz="914400" rtl="0" eaLnBrk="0" fontAlgn="base" latinLnBrk="0" hangingPunct="0">
              <a:lnSpc>
                <a:spcPct val="90000"/>
              </a:lnSpc>
              <a:spcBef>
                <a:spcPct val="20000"/>
              </a:spcBef>
              <a:spcAft>
                <a:spcPct val="0"/>
              </a:spcAft>
              <a:buClrTx/>
              <a:buSzPct val="80000"/>
              <a:buFont typeface="Wingdings" panose="05000000000000000000" charset="0"/>
              <a:buChar char="Ø"/>
              <a:defRPr/>
            </a:pPr>
            <a:r>
              <a:rPr kumimoji="0" lang="en-US" sz="2800" b="0" i="0" u="none" strike="noStrike" kern="1200" cap="none" spc="0" normalizeH="0" baseline="0" noProof="0" dirty="0" smtClean="0">
                <a:ln>
                  <a:noFill/>
                </a:ln>
                <a:solidFill>
                  <a:srgbClr val="002060"/>
                </a:solidFill>
                <a:effectLst/>
                <a:uLnTx/>
                <a:uFillTx/>
                <a:latin typeface="+mn-lt"/>
              </a:rPr>
              <a:t>Hands, legs</a:t>
            </a:r>
            <a:r>
              <a:rPr kumimoji="0" lang="en-US" sz="2800" b="0" i="0" u="none" strike="noStrike" kern="1200" cap="none" spc="0" normalizeH="0" baseline="0" noProof="0" dirty="0">
                <a:ln>
                  <a:noFill/>
                </a:ln>
                <a:solidFill>
                  <a:srgbClr val="002060"/>
                </a:solidFill>
                <a:effectLst/>
                <a:uLnTx/>
                <a:uFillTx/>
                <a:latin typeface="+mn-lt"/>
              </a:rPr>
              <a:t>, mouth, and other body parts for </a:t>
            </a:r>
            <a:r>
              <a:rPr kumimoji="0" lang="en-US" sz="2800" b="0" i="0" u="none" strike="noStrike" kern="1200" cap="none" spc="0" normalizeH="0" baseline="0" noProof="0" dirty="0" smtClean="0">
                <a:ln>
                  <a:noFill/>
                </a:ln>
                <a:solidFill>
                  <a:srgbClr val="002060"/>
                </a:solidFill>
                <a:effectLst/>
                <a:uLnTx/>
                <a:uFillTx/>
                <a:latin typeface="+mn-lt"/>
              </a:rPr>
              <a:t>actuators</a:t>
            </a:r>
            <a:endParaRPr kumimoji="0" lang="en-US" sz="2800" b="0" i="0" u="none" strike="noStrike" kern="1200" cap="none" spc="0" normalizeH="0" baseline="0" noProof="0" dirty="0">
              <a:ln>
                <a:noFill/>
              </a:ln>
              <a:solidFill>
                <a:srgbClr val="002060"/>
              </a:solidFill>
              <a:effectLst/>
              <a:uLnTx/>
              <a:uFillTx/>
              <a:latin typeface="+mn-lt"/>
            </a:endParaRPr>
          </a:p>
          <a:p>
            <a:pPr marL="593725" marR="0" lvl="0" indent="-457200" algn="l" defTabSz="914400" rtl="0" eaLnBrk="0" fontAlgn="base" latinLnBrk="0" hangingPunct="0">
              <a:lnSpc>
                <a:spcPct val="90000"/>
              </a:lnSpc>
              <a:spcBef>
                <a:spcPct val="20000"/>
              </a:spcBef>
              <a:spcAft>
                <a:spcPct val="0"/>
              </a:spcAft>
              <a:buClrTx/>
              <a:buSzPct val="65000"/>
              <a:buFont typeface="Wingdings" panose="05000000000000000000" charset="0"/>
              <a:buChar char="Ø"/>
              <a:defRPr/>
            </a:pPr>
            <a:r>
              <a:rPr kumimoji="0" lang="en-US" b="0" i="0" u="none" strike="noStrike" kern="1200" cap="none" spc="0" normalizeH="0" baseline="0" noProof="0" dirty="0">
                <a:ln>
                  <a:noFill/>
                </a:ln>
                <a:solidFill>
                  <a:srgbClr val="FF0000"/>
                </a:solidFill>
                <a:effectLst/>
                <a:uLnTx/>
                <a:uFillTx/>
                <a:latin typeface="+mn-lt"/>
              </a:rPr>
              <a:t>Robotic agent</a:t>
            </a:r>
            <a:r>
              <a:rPr kumimoji="0" lang="en-US" b="0" i="0" u="none" strike="noStrike" kern="1200" cap="none" spc="0" normalizeH="0" baseline="0" noProof="0" dirty="0">
                <a:ln>
                  <a:noFill/>
                </a:ln>
                <a:solidFill>
                  <a:srgbClr val="002060"/>
                </a:solidFill>
                <a:effectLst/>
                <a:uLnTx/>
                <a:uFillTx/>
                <a:latin typeface="+mn-lt"/>
              </a:rPr>
              <a:t>: </a:t>
            </a:r>
            <a:endParaRPr kumimoji="0" lang="en-US" b="0" i="0" u="none" strike="noStrike" kern="1200" cap="none" spc="0" normalizeH="0" baseline="0" noProof="0" dirty="0" smtClean="0">
              <a:ln>
                <a:noFill/>
              </a:ln>
              <a:solidFill>
                <a:srgbClr val="002060"/>
              </a:solidFill>
              <a:effectLst/>
              <a:uLnTx/>
              <a:uFillTx/>
              <a:latin typeface="+mn-lt"/>
            </a:endParaRPr>
          </a:p>
          <a:p>
            <a:pPr marL="1043305" marR="0" lvl="1" indent="-457200" algn="l" defTabSz="914400" rtl="0" eaLnBrk="0" fontAlgn="base" latinLnBrk="0" hangingPunct="0">
              <a:lnSpc>
                <a:spcPct val="90000"/>
              </a:lnSpc>
              <a:spcBef>
                <a:spcPct val="20000"/>
              </a:spcBef>
              <a:spcAft>
                <a:spcPct val="0"/>
              </a:spcAft>
              <a:buClrTx/>
              <a:buSzPct val="80000"/>
              <a:buFont typeface="Wingdings" panose="05000000000000000000" charset="0"/>
              <a:buChar char="Ø"/>
              <a:defRPr/>
            </a:pPr>
            <a:r>
              <a:rPr kumimoji="0" lang="en-US" sz="2800" b="0" i="0" u="none" strike="noStrike" kern="1200" cap="none" spc="0" normalizeH="0" baseline="0" noProof="0" dirty="0" smtClean="0">
                <a:ln>
                  <a:noFill/>
                </a:ln>
                <a:solidFill>
                  <a:srgbClr val="002060"/>
                </a:solidFill>
                <a:effectLst/>
                <a:uLnTx/>
                <a:uFillTx/>
                <a:latin typeface="+mn-lt"/>
              </a:rPr>
              <a:t>Cameras </a:t>
            </a:r>
            <a:r>
              <a:rPr kumimoji="0" lang="en-US" sz="2800" b="0" i="0" u="none" strike="noStrike" kern="1200" cap="none" spc="0" normalizeH="0" baseline="0" noProof="0" dirty="0">
                <a:ln>
                  <a:noFill/>
                </a:ln>
                <a:solidFill>
                  <a:srgbClr val="002060"/>
                </a:solidFill>
                <a:effectLst/>
                <a:uLnTx/>
                <a:uFillTx/>
                <a:latin typeface="+mn-lt"/>
              </a:rPr>
              <a:t>and infrared range finders for </a:t>
            </a:r>
            <a:r>
              <a:rPr kumimoji="0" lang="en-US" sz="2800" b="0" i="0" u="none" strike="noStrike" kern="1200" cap="none" spc="0" normalizeH="0" baseline="0" noProof="0" dirty="0" smtClean="0">
                <a:ln>
                  <a:noFill/>
                </a:ln>
                <a:solidFill>
                  <a:srgbClr val="002060"/>
                </a:solidFill>
                <a:effectLst/>
                <a:uLnTx/>
                <a:uFillTx/>
                <a:latin typeface="+mn-lt"/>
              </a:rPr>
              <a:t>sensors</a:t>
            </a:r>
            <a:endParaRPr kumimoji="0" lang="en-US" sz="2800" b="0" i="0" u="none" strike="noStrike" kern="1200" cap="none" spc="0" normalizeH="0" baseline="0" noProof="0" dirty="0" smtClean="0">
              <a:ln>
                <a:noFill/>
              </a:ln>
              <a:solidFill>
                <a:srgbClr val="002060"/>
              </a:solidFill>
              <a:effectLst/>
              <a:uLnTx/>
              <a:uFillTx/>
              <a:latin typeface="+mn-lt"/>
            </a:endParaRPr>
          </a:p>
          <a:p>
            <a:pPr marL="1043305" marR="0" lvl="1" indent="-457200" algn="l" defTabSz="914400" rtl="0" eaLnBrk="0" fontAlgn="base" latinLnBrk="0" hangingPunct="0">
              <a:lnSpc>
                <a:spcPct val="90000"/>
              </a:lnSpc>
              <a:spcBef>
                <a:spcPct val="20000"/>
              </a:spcBef>
              <a:spcAft>
                <a:spcPct val="0"/>
              </a:spcAft>
              <a:buClrTx/>
              <a:buSzPct val="80000"/>
              <a:buFont typeface="Wingdings" panose="05000000000000000000" charset="0"/>
              <a:buChar char="Ø"/>
              <a:defRPr/>
            </a:pPr>
            <a:r>
              <a:rPr kumimoji="0" lang="en-US" sz="2800" b="0" i="0" u="none" strike="noStrike" kern="1200" cap="none" spc="0" normalizeH="0" baseline="0" noProof="0" dirty="0" smtClean="0">
                <a:ln>
                  <a:noFill/>
                </a:ln>
                <a:solidFill>
                  <a:srgbClr val="002060"/>
                </a:solidFill>
                <a:effectLst/>
                <a:uLnTx/>
                <a:uFillTx/>
                <a:latin typeface="+mn-lt"/>
              </a:rPr>
              <a:t>Various </a:t>
            </a:r>
            <a:r>
              <a:rPr kumimoji="0" lang="en-US" sz="2800" b="0" i="0" u="none" strike="noStrike" kern="1200" cap="none" spc="0" normalizeH="0" baseline="0" noProof="0" dirty="0">
                <a:ln>
                  <a:noFill/>
                </a:ln>
                <a:solidFill>
                  <a:srgbClr val="002060"/>
                </a:solidFill>
                <a:effectLst/>
                <a:uLnTx/>
                <a:uFillTx/>
                <a:latin typeface="+mn-lt"/>
              </a:rPr>
              <a:t>motors for </a:t>
            </a:r>
            <a:r>
              <a:rPr kumimoji="0" lang="en-US" sz="2800" b="0" i="0" u="none" strike="noStrike" kern="1200" cap="none" spc="0" normalizeH="0" baseline="0" noProof="0" dirty="0" smtClean="0">
                <a:ln>
                  <a:noFill/>
                </a:ln>
                <a:solidFill>
                  <a:srgbClr val="002060"/>
                </a:solidFill>
                <a:effectLst/>
                <a:uLnTx/>
                <a:uFillTx/>
                <a:latin typeface="+mn-lt"/>
              </a:rPr>
              <a:t>actuators.</a:t>
            </a:r>
            <a:endParaRPr kumimoji="0" lang="en-US" sz="2800" b="0" i="0" u="none" strike="noStrike" kern="1200" cap="none" spc="0" normalizeH="0" baseline="0" noProof="0" dirty="0" smtClean="0">
              <a:ln>
                <a:noFill/>
              </a:ln>
              <a:solidFill>
                <a:srgbClr val="002060"/>
              </a:solidFill>
              <a:effectLst/>
              <a:uLnTx/>
              <a:uFillTx/>
              <a:latin typeface="+mn-lt"/>
            </a:endParaRPr>
          </a:p>
          <a:p>
            <a:pPr marL="1043305" marR="0" lvl="1" indent="-457200" algn="l" defTabSz="914400" rtl="0" eaLnBrk="0" fontAlgn="base" latinLnBrk="0" hangingPunct="0">
              <a:lnSpc>
                <a:spcPct val="90000"/>
              </a:lnSpc>
              <a:spcBef>
                <a:spcPct val="20000"/>
              </a:spcBef>
              <a:buClrTx/>
              <a:buSzPct val="80000"/>
              <a:buFont typeface="Wingdings" panose="05000000000000000000" charset="0"/>
              <a:buChar char="Ø"/>
              <a:defRPr/>
            </a:pPr>
            <a:r>
              <a:rPr kumimoji="0" lang="en-US" sz="2800" b="0" i="0" u="none" strike="noStrike" kern="1200" cap="none" spc="0" normalizeH="0" baseline="0" noProof="0" dirty="0">
                <a:ln>
                  <a:noFill/>
                </a:ln>
                <a:solidFill>
                  <a:srgbClr val="FF0000"/>
                </a:solidFill>
                <a:effectLst/>
                <a:uLnTx/>
                <a:uFillTx/>
                <a:latin typeface="+mn-lt"/>
              </a:rPr>
              <a:t>Software agent:</a:t>
            </a:r>
            <a:r>
              <a:rPr kumimoji="0" lang="en-US" sz="2800" b="0" i="0" u="none" strike="noStrike" kern="1200" cap="none" spc="0" normalizeH="0" baseline="0" noProof="0" dirty="0" smtClean="0">
                <a:ln>
                  <a:noFill/>
                </a:ln>
                <a:solidFill>
                  <a:srgbClr val="002060"/>
                </a:solidFill>
                <a:effectLst/>
                <a:uLnTx/>
                <a:uFillTx/>
                <a:latin typeface="+mn-lt"/>
              </a:rPr>
              <a:t>Software agent can have keystrokes, file contents as sensory input and act on those inputs and display output on the screen</a:t>
            </a:r>
            <a:endParaRPr kumimoji="0" lang="en-US" sz="2800" b="0" i="0" u="none" strike="noStrike" kern="1200" cap="none" spc="0" normalizeH="0" baseline="0" noProof="0" dirty="0" smtClean="0">
              <a:ln>
                <a:noFill/>
              </a:ln>
              <a:solidFill>
                <a:srgbClr val="002060"/>
              </a:solidFill>
              <a:effectLst/>
              <a:uLnTx/>
              <a:uFillTx/>
              <a:latin typeface="+mn-lt"/>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p:txBody>
          <a:bodyPr/>
          <a:p>
            <a:endParaRPr lang="en-US"/>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tretch>
            <a:fillRect/>
          </a:stretch>
        </p:blipFill>
        <p:spPr>
          <a:xfrm>
            <a:off x="489585" y="1527175"/>
            <a:ext cx="8127365" cy="4572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pic>
        <p:nvPicPr>
          <p:cNvPr id="7169" name="Picture 7168"/>
          <p:cNvPicPr>
            <a:picLocks noChangeAspect="1"/>
          </p:cNvPicPr>
          <p:nvPr/>
        </p:nvPicPr>
        <p:blipFill>
          <a:blip r:embed="rId1"/>
          <a:stretch>
            <a:fillRect/>
          </a:stretch>
        </p:blipFill>
        <p:spPr>
          <a:xfrm>
            <a:off x="1676400" y="1676400"/>
            <a:ext cx="6705600" cy="4217988"/>
          </a:xfrm>
          <a:prstGeom prst="rect">
            <a:avLst/>
          </a:prstGeom>
          <a:noFill/>
          <a:ln w="9525">
            <a:noFill/>
          </a:ln>
        </p:spPr>
      </p:pic>
      <p:sp>
        <p:nvSpPr>
          <p:cNvPr id="7170" name="Title 7169"/>
          <p:cNvSpPr>
            <a:spLocks noGrp="1"/>
          </p:cNvSpPr>
          <p:nvPr>
            <p:ph type="title"/>
          </p:nvPr>
        </p:nvSpPr>
        <p:spPr>
          <a:xfrm>
            <a:off x="685800" y="609600"/>
            <a:ext cx="7772400" cy="1143000"/>
          </a:xfrm>
        </p:spPr>
        <p:txBody>
          <a:bodyPr wrap="square" lIns="90000" tIns="46800" rIns="90000" bIns="46800" anchor="ctr" anchorCtr="0"/>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noProof="0">
                <a:solidFill>
                  <a:srgbClr val="0909FF"/>
                </a:solidFill>
                <a:effectLst/>
                <a:uLnTx/>
                <a:uFillTx/>
              </a:rPr>
              <a:t>Diagram of an agent</a:t>
            </a:r>
            <a:endParaRPr lang="en-US" altLang="x-none" dirty="0" err="1"/>
          </a:p>
        </p:txBody>
      </p:sp>
      <p:sp>
        <p:nvSpPr>
          <p:cNvPr id="7171" name="Text Box 7170"/>
          <p:cNvSpPr txBox="1"/>
          <p:nvPr/>
        </p:nvSpPr>
        <p:spPr>
          <a:xfrm>
            <a:off x="5486400" y="6019800"/>
            <a:ext cx="2895600" cy="107950"/>
          </a:xfrm>
          <a:prstGeom prst="rect">
            <a:avLst/>
          </a:prstGeom>
          <a:noFill/>
          <a:ln w="9525">
            <a:noFill/>
          </a:ln>
        </p:spPr>
        <p:txBody>
          <a:bodyPr wrap="square" lIns="90000" tIns="46800" rIns="90000" bIns="46800" anchor="t" anchorCtr="0">
            <a:spAutoFit/>
          </a:bodyPr>
          <a:p>
            <a:pPr defTabSz="457200">
              <a:spcBef>
                <a:spcPts val="1500"/>
              </a:spcBef>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00" dirty="0" err="1">
                <a:solidFill>
                  <a:srgbClr val="8383AD"/>
                </a:solidFill>
                <a:latin typeface="Times New Roman" panose="02020603050405020304" pitchFamily="16" charset="0"/>
                <a:ea typeface="ＤＦ中太楷書体" panose="02010609010101010101" charset="-128"/>
                <a:cs typeface="ＤＦ中太楷書体" panose="02010609010101010101" charset="-128"/>
              </a:rPr>
              <a:t>What AI should fill </a:t>
            </a:r>
            <a:endParaRPr lang="en-US" altLang="x-none" sz="100" dirty="0" err="1">
              <a:solidFill>
                <a:srgbClr val="8383AD"/>
              </a:solidFill>
              <a:latin typeface="Times New Roman" panose="02020603050405020304" pitchFamily="16" charset="0"/>
              <a:ea typeface="ＤＦ中太楷書体" panose="02010609010101010101" charset="-128"/>
              <a:cs typeface="ＤＦ中太楷書体" panose="02010609010101010101" charset="-128"/>
            </a:endParaRPr>
          </a:p>
        </p:txBody>
      </p:sp>
      <p:sp>
        <p:nvSpPr>
          <p:cNvPr id="7172" name="Straight Connector 7171"/>
          <p:cNvSpPr/>
          <p:nvPr/>
        </p:nvSpPr>
        <p:spPr>
          <a:xfrm flipH="1" flipV="1">
            <a:off x="4265613" y="4037013"/>
            <a:ext cx="2289175" cy="1908175"/>
          </a:xfrm>
          <a:prstGeom prst="line">
            <a:avLst/>
          </a:prstGeom>
          <a:ln w="9360" cap="sq" cmpd="sng">
            <a:solidFill>
              <a:srgbClr val="8383AD">
                <a:alpha val="100000"/>
              </a:srgbClr>
            </a:solidFill>
            <a:prstDash val="solid"/>
            <a:miter/>
            <a:headEnd type="none" w="med" len="med"/>
            <a:tailEnd type="triangle" w="med" len="med"/>
          </a:ln>
        </p:spPr>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9218" name="Title 1"/>
          <p:cNvSpPr>
            <a:spLocks noGrp="1"/>
          </p:cNvSpPr>
          <p:nvPr>
            <p:ph type="title"/>
          </p:nvPr>
        </p:nvSpPr>
        <p:spPr>
          <a:xfrm>
            <a:off x="228600" y="381000"/>
            <a:ext cx="8502650" cy="762000"/>
          </a:xfrm>
          <a:ln>
            <a:solidFill>
              <a:schemeClr val="tx1">
                <a:alpha val="100000"/>
              </a:schemeClr>
            </a:solidFill>
            <a:miter/>
          </a:ln>
        </p:spPr>
        <p:txBody>
          <a:bodyPr vert="horz" wrap="square" lIns="91440" tIns="45720" rIns="91440" bIns="91440" anchor="b" anchorCtr="0">
            <a:normAutofit fontScale="90000"/>
          </a:bodyPr>
          <a:p>
            <a:pPr algn="l" eaLnBrk="0" fontAlgn="base" hangingPunct="0">
              <a:lnSpc>
                <a:spcPct val="100000"/>
              </a:lnSpc>
              <a:buClrTx/>
              <a:buSzTx/>
              <a:buFontTx/>
              <a:defRPr/>
            </a:pPr>
            <a:r>
              <a:rPr lang="en-US" sz="4000" b="1" noProof="0">
                <a:ln w="6350">
                  <a:noFill/>
                </a:ln>
                <a:solidFill>
                  <a:srgbClr val="0909FF"/>
                </a:solidFill>
                <a:effectLst/>
                <a:uLnTx/>
                <a:uFillTx/>
              </a:rPr>
              <a:t>Overview of Artificial Intelligence </a:t>
            </a:r>
            <a:endParaRPr lang="en-US" sz="4000" b="1" noProof="0">
              <a:ln w="6350">
                <a:noFill/>
              </a:ln>
              <a:solidFill>
                <a:srgbClr val="0909FF"/>
              </a:solidFill>
              <a:effectLst/>
              <a:uLnTx/>
              <a:uFillTx/>
            </a:endParaRPr>
          </a:p>
        </p:txBody>
      </p:sp>
      <p:sp>
        <p:nvSpPr>
          <p:cNvPr id="54274" name="Rectangle 4"/>
          <p:cNvSpPr>
            <a:spLocks noGrp="1"/>
          </p:cNvSpPr>
          <p:nvPr>
            <p:ph sz="quarter" idx="1"/>
          </p:nvPr>
        </p:nvSpPr>
        <p:spPr>
          <a:xfrm>
            <a:off x="457200" y="1066800"/>
            <a:ext cx="8305800" cy="5507990"/>
          </a:xfrm>
        </p:spPr>
        <p:txBody>
          <a:bodyPr vert="horz" wrap="square" lIns="91440" tIns="45720" rIns="91440" bIns="45720" anchor="t" anchorCtr="0"/>
          <a:p>
            <a:pPr algn="l" eaLnBrk="1" hangingPunct="1">
              <a:buClrTx/>
              <a:buSzTx/>
              <a:buFont typeface="Wingdings" panose="05000000000000000000" charset="0"/>
              <a:buChar char="Ø"/>
            </a:pPr>
            <a:r>
              <a:rPr lang="en-US" b="1" dirty="0">
                <a:solidFill>
                  <a:srgbClr val="002060"/>
                </a:solidFill>
              </a:rPr>
              <a:t>Artificial</a:t>
            </a:r>
            <a:endParaRPr lang="en-US" b="1" dirty="0">
              <a:solidFill>
                <a:srgbClr val="002060"/>
              </a:solidFill>
            </a:endParaRPr>
          </a:p>
          <a:p>
            <a:pPr marL="228600" lvl="2" algn="l" eaLnBrk="1" hangingPunct="1">
              <a:spcBef>
                <a:spcPts val="1000"/>
              </a:spcBef>
              <a:buClrTx/>
              <a:buSzTx/>
              <a:buFont typeface="Wingdings" panose="05000000000000000000" charset="0"/>
              <a:buChar char="Ø"/>
            </a:pPr>
            <a:r>
              <a:rPr lang="en-US" sz="2800" b="1" dirty="0">
                <a:solidFill>
                  <a:srgbClr val="002060"/>
                </a:solidFill>
              </a:rPr>
              <a:t>Produced by human art or effort, rather than originating naturally.</a:t>
            </a:r>
            <a:endParaRPr lang="en-US" sz="2800" b="1" dirty="0">
              <a:solidFill>
                <a:srgbClr val="002060"/>
              </a:solidFill>
            </a:endParaRPr>
          </a:p>
          <a:p>
            <a:pPr algn="l" eaLnBrk="1" hangingPunct="1">
              <a:buClrTx/>
              <a:buSzTx/>
              <a:buFont typeface="Wingdings" panose="05000000000000000000" charset="0"/>
              <a:buChar char="Ø"/>
            </a:pPr>
            <a:r>
              <a:rPr lang="en-US" b="1" dirty="0">
                <a:solidFill>
                  <a:srgbClr val="002060"/>
                </a:solidFill>
              </a:rPr>
              <a:t>Intelligence</a:t>
            </a:r>
            <a:endParaRPr lang="en-US" b="1" dirty="0">
              <a:solidFill>
                <a:srgbClr val="002060"/>
              </a:solidFill>
            </a:endParaRPr>
          </a:p>
          <a:p>
            <a:pPr marL="228600" lvl="1" algn="l" eaLnBrk="1" hangingPunct="1">
              <a:spcBef>
                <a:spcPts val="1000"/>
              </a:spcBef>
              <a:buClrTx/>
              <a:buSzTx/>
              <a:buFont typeface="Wingdings" panose="05000000000000000000" charset="0"/>
              <a:buChar char="Ø"/>
            </a:pPr>
            <a:r>
              <a:rPr lang="en-US" sz="2800" b="1" dirty="0">
                <a:solidFill>
                  <a:srgbClr val="002060"/>
                </a:solidFill>
              </a:rPr>
              <a:t>is the ability to acquire knowledge and use it" </a:t>
            </a:r>
            <a:endParaRPr lang="en-US" sz="2800" b="1" dirty="0">
              <a:solidFill>
                <a:srgbClr val="002060"/>
              </a:solidFill>
            </a:endParaRPr>
          </a:p>
          <a:p>
            <a:pPr algn="l" eaLnBrk="1" hangingPunct="1">
              <a:buClrTx/>
              <a:buSzTx/>
              <a:buFont typeface="Wingdings" panose="05000000000000000000" charset="0"/>
              <a:buChar char="Ø"/>
            </a:pPr>
            <a:r>
              <a:rPr lang="en-US" b="1" dirty="0">
                <a:solidFill>
                  <a:srgbClr val="002060"/>
                </a:solidFill>
              </a:rPr>
              <a:t>So AI was defined as:</a:t>
            </a:r>
            <a:endParaRPr lang="en-US" b="1" dirty="0">
              <a:solidFill>
                <a:srgbClr val="002060"/>
              </a:solidFill>
            </a:endParaRPr>
          </a:p>
          <a:p>
            <a:pPr marL="228600" lvl="2" algn="l" eaLnBrk="1" hangingPunct="1">
              <a:spcBef>
                <a:spcPts val="1000"/>
              </a:spcBef>
              <a:buClrTx/>
              <a:buSzTx/>
              <a:buFont typeface="Wingdings" panose="05000000000000000000" charset="0"/>
              <a:buChar char="Ø"/>
            </a:pPr>
            <a:r>
              <a:rPr lang="en-US" sz="2800" b="1" dirty="0">
                <a:ln w="22225">
                  <a:solidFill>
                    <a:schemeClr val="accent2"/>
                  </a:solidFill>
                  <a:prstDash val="solid"/>
                </a:ln>
                <a:solidFill>
                  <a:srgbClr val="FF0000"/>
                </a:solidFill>
                <a:effectLst/>
              </a:rPr>
              <a:t>AI is the study of ideas that enable computers to be intelligent.</a:t>
            </a:r>
            <a:endParaRPr lang="en-US" sz="2800" b="1" dirty="0">
              <a:ln w="22225">
                <a:solidFill>
                  <a:schemeClr val="accent2"/>
                </a:solidFill>
                <a:prstDash val="solid"/>
              </a:ln>
              <a:solidFill>
                <a:srgbClr val="FF0000"/>
              </a:solidFill>
              <a:effectLst/>
            </a:endParaRPr>
          </a:p>
          <a:p>
            <a:pPr marL="228600" lvl="2" algn="l" eaLnBrk="1" hangingPunct="1">
              <a:spcBef>
                <a:spcPts val="1000"/>
              </a:spcBef>
              <a:buClrTx/>
              <a:buSzTx/>
              <a:buFont typeface="Wingdings" panose="05000000000000000000" charset="0"/>
              <a:buChar char="Ø"/>
            </a:pPr>
            <a:r>
              <a:rPr lang="en-US" sz="2800" b="1" dirty="0">
                <a:solidFill>
                  <a:srgbClr val="002060"/>
                </a:solidFill>
              </a:rPr>
              <a:t>AI is the part of computer science concerned with design of computer systems that exhibit human intelligence(From the Concise Oxford Dictionary)</a:t>
            </a:r>
            <a:r>
              <a:rPr lang="en-GB" altLang="ar-JO" sz="2400" dirty="0">
                <a:latin typeface="ＤＦ中太楷書体" panose="02010609010101010101" charset="-128"/>
                <a:cs typeface="Arial" panose="020B0604020202020204" pitchFamily="34" charset="0"/>
              </a:rPr>
              <a:t> </a:t>
            </a:r>
            <a:endParaRPr lang="en-GB" altLang="ar-JO" sz="2400" dirty="0">
              <a:latin typeface="ＤＦ中太楷書体" panose="02010609010101010101" charset="-128"/>
            </a:endParaRPr>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274">
                                            <p:txEl>
                                              <p:charRg st="0" end="11"/>
                                            </p:txEl>
                                          </p:spTgt>
                                        </p:tgtEl>
                                        <p:attrNameLst>
                                          <p:attrName>style.visibility</p:attrName>
                                        </p:attrNameLst>
                                      </p:cBhvr>
                                      <p:to>
                                        <p:strVal val="visible"/>
                                      </p:to>
                                    </p:set>
                                    <p:animEffect transition="in" filter="fade">
                                      <p:cBhvr>
                                        <p:cTn id="7" dur="2000"/>
                                        <p:tgtEl>
                                          <p:spTgt spid="54274">
                                            <p:txEl>
                                              <p:charRg st="0" end="1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274">
                                            <p:txEl>
                                              <p:charRg st="11" end="79"/>
                                            </p:txEl>
                                          </p:spTgt>
                                        </p:tgtEl>
                                        <p:attrNameLst>
                                          <p:attrName>style.visibility</p:attrName>
                                        </p:attrNameLst>
                                      </p:cBhvr>
                                      <p:to>
                                        <p:strVal val="visible"/>
                                      </p:to>
                                    </p:set>
                                    <p:animEffect transition="in" filter="fade">
                                      <p:cBhvr>
                                        <p:cTn id="10" dur="2000"/>
                                        <p:tgtEl>
                                          <p:spTgt spid="54274">
                                            <p:txEl>
                                              <p:charRg st="11" end="7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274">
                                            <p:txEl>
                                              <p:charRg st="79" end="92"/>
                                            </p:txEl>
                                          </p:spTgt>
                                        </p:tgtEl>
                                        <p:attrNameLst>
                                          <p:attrName>style.visibility</p:attrName>
                                        </p:attrNameLst>
                                      </p:cBhvr>
                                      <p:to>
                                        <p:strVal val="visible"/>
                                      </p:to>
                                    </p:set>
                                    <p:animEffect transition="in" filter="fade">
                                      <p:cBhvr>
                                        <p:cTn id="15" dur="2000"/>
                                        <p:tgtEl>
                                          <p:spTgt spid="54274">
                                            <p:txEl>
                                              <p:charRg st="79" end="9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4274">
                                            <p:txEl>
                                              <p:charRg st="92" end="159"/>
                                            </p:txEl>
                                          </p:spTgt>
                                        </p:tgtEl>
                                        <p:attrNameLst>
                                          <p:attrName>style.visibility</p:attrName>
                                        </p:attrNameLst>
                                      </p:cBhvr>
                                      <p:to>
                                        <p:strVal val="visible"/>
                                      </p:to>
                                    </p:set>
                                    <p:animEffect transition="in" filter="fade">
                                      <p:cBhvr>
                                        <p:cTn id="18" dur="2000"/>
                                        <p:tgtEl>
                                          <p:spTgt spid="54274">
                                            <p:txEl>
                                              <p:charRg st="92" end="15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4274">
                                            <p:txEl>
                                              <p:charRg st="159" end="181"/>
                                            </p:txEl>
                                          </p:spTgt>
                                        </p:tgtEl>
                                        <p:attrNameLst>
                                          <p:attrName>style.visibility</p:attrName>
                                        </p:attrNameLst>
                                      </p:cBhvr>
                                      <p:to>
                                        <p:strVal val="visible"/>
                                      </p:to>
                                    </p:set>
                                    <p:animEffect transition="in" filter="fade">
                                      <p:cBhvr>
                                        <p:cTn id="23" dur="2000"/>
                                        <p:tgtEl>
                                          <p:spTgt spid="54274">
                                            <p:txEl>
                                              <p:charRg st="159" end="18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4274">
                                            <p:txEl>
                                              <p:charRg st="181" end="247"/>
                                            </p:txEl>
                                          </p:spTgt>
                                        </p:tgtEl>
                                        <p:attrNameLst>
                                          <p:attrName>style.visibility</p:attrName>
                                        </p:attrNameLst>
                                      </p:cBhvr>
                                      <p:to>
                                        <p:strVal val="visible"/>
                                      </p:to>
                                    </p:set>
                                    <p:animEffect transition="in" filter="fade">
                                      <p:cBhvr>
                                        <p:cTn id="26" dur="2000"/>
                                        <p:tgtEl>
                                          <p:spTgt spid="54274">
                                            <p:txEl>
                                              <p:charRg st="181" end="24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4274">
                                            <p:txEl>
                                              <p:charRg st="247" end="393"/>
                                            </p:txEl>
                                          </p:spTgt>
                                        </p:tgtEl>
                                        <p:attrNameLst>
                                          <p:attrName>style.visibility</p:attrName>
                                        </p:attrNameLst>
                                      </p:cBhvr>
                                      <p:to>
                                        <p:strVal val="visible"/>
                                      </p:to>
                                    </p:set>
                                    <p:animEffect transition="in" filter="fade">
                                      <p:cBhvr>
                                        <p:cTn id="29" dur="2000"/>
                                        <p:tgtEl>
                                          <p:spTgt spid="54274">
                                            <p:txEl>
                                              <p:charRg st="247" end="39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p:txBody>
          <a:bodyPr/>
          <a:p>
            <a:endParaRPr lang="en-US"/>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t="4778"/>
          <a:stretch>
            <a:fillRect/>
          </a:stretch>
        </p:blipFill>
        <p:spPr>
          <a:xfrm>
            <a:off x="489585" y="1745615"/>
            <a:ext cx="8127365" cy="43535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10241" name="Title 10240"/>
          <p:cNvSpPr>
            <a:spLocks noGrp="1"/>
          </p:cNvSpPr>
          <p:nvPr>
            <p:ph type="title"/>
          </p:nvPr>
        </p:nvSpPr>
        <p:spPr>
          <a:xfrm>
            <a:off x="1150938" y="989330"/>
            <a:ext cx="7793037" cy="769620"/>
          </a:xfrm>
        </p:spPr>
        <p:txBody>
          <a:bodyPr wrap="square" lIns="90000" tIns="46800" rIns="90000" bIns="46800" anchor="b" anchorCtr="0">
            <a:spAutoFit/>
          </a:bodyPr>
          <a:p>
            <a:pPr algn="ctr" defTabSz="914400">
              <a:lnSpc>
                <a:spcPct val="100000"/>
              </a:lnSpc>
              <a:buClrTx/>
              <a:buSzTx/>
              <a:buFontTx/>
              <a:defRPr/>
            </a:pPr>
            <a:r>
              <a:rPr lang="en-US" noProof="0">
                <a:solidFill>
                  <a:srgbClr val="0909FF"/>
                </a:solidFill>
                <a:effectLst/>
                <a:uLnTx/>
                <a:uFillTx/>
              </a:rPr>
              <a:t>Intelligent Agents</a:t>
            </a:r>
            <a:endParaRPr lang="en-US" noProof="0">
              <a:solidFill>
                <a:srgbClr val="0909FF"/>
              </a:solidFill>
              <a:effectLst/>
              <a:uLnTx/>
              <a:uFillTx/>
            </a:endParaRPr>
          </a:p>
        </p:txBody>
      </p:sp>
      <p:sp>
        <p:nvSpPr>
          <p:cNvPr id="10242" name="Text Placeholder 10241"/>
          <p:cNvSpPr>
            <a:spLocks noGrp="1"/>
          </p:cNvSpPr>
          <p:nvPr>
            <p:ph type="body" idx="1"/>
          </p:nvPr>
        </p:nvSpPr>
        <p:spPr>
          <a:xfrm>
            <a:off x="1182688" y="2017713"/>
            <a:ext cx="7772400" cy="5042535"/>
          </a:xfrm>
        </p:spPr>
        <p:txBody>
          <a:bodyPr wrap="square" lIns="90000" tIns="46800" rIns="90000" bIns="46800" anchor="t" anchorCtr="0">
            <a:spAutoFit/>
          </a:bodyPr>
          <a:p>
            <a:pPr defTabSz="457200">
              <a:lnSpc>
                <a:spcPct val="10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Agent:  anything that perceives and acts on its environment</a:t>
            </a:r>
          </a:p>
          <a:p>
            <a:pPr defTabSz="457200">
              <a:lnSpc>
                <a:spcPct val="10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AI: study of rational agents</a:t>
            </a:r>
          </a:p>
          <a:p>
            <a:pPr defTabSz="457200">
              <a:lnSpc>
                <a:spcPct val="10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A rational agent carries out an action with the </a:t>
            </a:r>
            <a:r>
              <a:rPr b="1"/>
              <a:t>best outcome</a:t>
            </a:r>
            <a:r>
              <a:t> after considering past and current percepts</a:t>
            </a:r>
          </a:p>
          <a:p>
            <a:pPr defTabSz="457200">
              <a:lnSpc>
                <a:spcPct val="10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smtClean="0">
                <a:sym typeface="ＤＦ中太楷書体" panose="02010609010101010101" charset="-128"/>
              </a:rPr>
              <a:t>RA – Given all possible outcomes our RA should try to provide best outcome. </a:t>
            </a:r>
            <a:endParaRPr lang="en-GB" dirty="0" smtClean="0"/>
          </a:p>
          <a:p>
            <a:pPr defTabSz="457200">
              <a:lnSpc>
                <a:spcPct val="100000"/>
              </a:lnSpc>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p>
          <a:p>
            <a:pPr defTabSz="457200">
              <a:lnSpc>
                <a:spcPct val="100000"/>
              </a:lnSpc>
              <a:buNone/>
              <a:tabLst>
                <a:tab pos="911225" algn="l"/>
                <a:tab pos="1825625" algn="l"/>
                <a:tab pos="2740025" algn="l"/>
                <a:tab pos="3654425" algn="l"/>
                <a:tab pos="4568825" algn="l"/>
                <a:tab pos="5483225" algn="l"/>
                <a:tab pos="6397625" algn="l"/>
                <a:tab pos="7312025" algn="l"/>
                <a:tab pos="8226425" algn="l"/>
                <a:tab pos="9140825" algn="l"/>
                <a:tab pos="10055225" algn="l"/>
              </a:tabLst>
            </a:pPr>
          </a:p>
        </p:txBody>
      </p:sp>
      <p:sp>
        <p:nvSpPr>
          <p:cNvPr id="3" name="Date Placeholder 2"/>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9217" name="Title 9216"/>
          <p:cNvSpPr>
            <a:spLocks noGrp="1"/>
          </p:cNvSpPr>
          <p:nvPr>
            <p:ph type="title"/>
          </p:nvPr>
        </p:nvSpPr>
        <p:spPr>
          <a:xfrm>
            <a:off x="685800" y="609600"/>
            <a:ext cx="7772400" cy="1143000"/>
          </a:xfrm>
        </p:spPr>
        <p:txBody>
          <a:bodyPr wrap="square" lIns="90000" tIns="46800" rIns="90000" bIns="46800" anchor="ctr" anchorCtr="0">
            <a:normAutofit fontScale="90000"/>
          </a:bodyPr>
          <a:p>
            <a:pPr algn="ctr" defTabSz="914400">
              <a:buClrTx/>
              <a:buSzTx/>
              <a:buFontTx/>
              <a:buNone/>
              <a:defRPr/>
            </a:pPr>
            <a:r>
              <a:rPr lang="en-US" noProof="0">
                <a:solidFill>
                  <a:srgbClr val="0909FF"/>
                </a:solidFill>
                <a:effectLst/>
                <a:uLnTx/>
                <a:uFillTx/>
              </a:rPr>
              <a:t>Agent function &amp; program</a:t>
            </a:r>
            <a:endParaRPr lang="en-US" noProof="0">
              <a:solidFill>
                <a:srgbClr val="0909FF"/>
              </a:solidFill>
              <a:effectLst/>
              <a:uLnTx/>
              <a:uFillTx/>
            </a:endParaRPr>
          </a:p>
        </p:txBody>
      </p:sp>
      <p:sp>
        <p:nvSpPr>
          <p:cNvPr id="9218" name="Text Placeholder 9217"/>
          <p:cNvSpPr>
            <a:spLocks noGrp="1"/>
          </p:cNvSpPr>
          <p:nvPr>
            <p:ph type="body" idx="1"/>
          </p:nvPr>
        </p:nvSpPr>
        <p:spPr>
          <a:xfrm>
            <a:off x="685800" y="1981200"/>
            <a:ext cx="7772400" cy="3300095"/>
          </a:xfrm>
        </p:spPr>
        <p:txBody>
          <a:bodyPr wrap="square" lIns="90000" tIns="46800" rIns="90000" bIns="46800" anchor="t" anchorCtr="0"/>
          <a:p>
            <a:pPr marL="342900" indent="-342900" defTabSz="457200">
              <a:buClr>
                <a:srgbClr val="000000"/>
              </a:buClr>
              <a:buSzPct val="80000"/>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err="1">
                <a:solidFill>
                  <a:srgbClr val="000000"/>
                </a:solidFill>
              </a:rPr>
              <a:t>Agent’s behavior is </a:t>
            </a:r>
            <a:r>
              <a:rPr lang="en-US" altLang="x-none" i="1" u="sng" dirty="0" err="1">
                <a:solidFill>
                  <a:srgbClr val="000000"/>
                </a:solidFill>
              </a:rPr>
              <a:t>mathematically</a:t>
            </a:r>
            <a:r>
              <a:rPr lang="en-US" altLang="x-none" dirty="0" err="1">
                <a:solidFill>
                  <a:srgbClr val="000000"/>
                </a:solidFill>
              </a:rPr>
              <a:t> described by</a:t>
            </a:r>
            <a:endParaRPr lang="en-US" altLang="x-none" dirty="0" err="1">
              <a:solidFill>
                <a:srgbClr val="000000"/>
              </a:solidFill>
            </a:endParaRPr>
          </a:p>
          <a:p>
            <a:pPr marL="800100" lvl="1" indent="-342900" defTabSz="457200">
              <a:buClr>
                <a:srgbClr val="C09E4A"/>
              </a:buClr>
              <a:buSzPct val="70000"/>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b="1" dirty="0" err="1">
                <a:solidFill>
                  <a:srgbClr val="000000"/>
                </a:solidFill>
              </a:rPr>
              <a:t>Agent function</a:t>
            </a:r>
            <a:endParaRPr lang="en-US" altLang="x-none" b="1" dirty="0" err="1">
              <a:solidFill>
                <a:srgbClr val="000000"/>
              </a:solidFill>
            </a:endParaRPr>
          </a:p>
          <a:p>
            <a:pPr marL="800100" lvl="1" indent="-342900" defTabSz="457200">
              <a:buClr>
                <a:srgbClr val="C09E4A"/>
              </a:buClr>
              <a:buSzPct val="70000"/>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err="1">
                <a:solidFill>
                  <a:srgbClr val="000000"/>
                </a:solidFill>
              </a:rPr>
              <a:t>A function mapping any given percept sequence to an action</a:t>
            </a:r>
            <a:endParaRPr lang="en-US" altLang="x-none" dirty="0" err="1">
              <a:solidFill>
                <a:srgbClr val="000000"/>
              </a:solidFill>
            </a:endParaRPr>
          </a:p>
          <a:p>
            <a:pPr marL="342900" indent="-342900" defTabSz="457200">
              <a:buClr>
                <a:srgbClr val="000000"/>
              </a:buClr>
              <a:buSzPct val="80000"/>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i="1" u="sng" dirty="0" err="1">
                <a:solidFill>
                  <a:srgbClr val="000000"/>
                </a:solidFill>
              </a:rPr>
              <a:t>Practically</a:t>
            </a:r>
            <a:r>
              <a:rPr lang="en-US" altLang="x-none" dirty="0" err="1">
                <a:solidFill>
                  <a:srgbClr val="000000"/>
                </a:solidFill>
              </a:rPr>
              <a:t> it is described by </a:t>
            </a:r>
            <a:endParaRPr lang="en-US" altLang="x-none" dirty="0" err="1">
              <a:solidFill>
                <a:srgbClr val="000000"/>
              </a:solidFill>
            </a:endParaRPr>
          </a:p>
          <a:p>
            <a:pPr marL="800100" lvl="1" indent="-342900" defTabSz="457200">
              <a:buClr>
                <a:srgbClr val="C09E4A"/>
              </a:buClr>
              <a:buSzPct val="70000"/>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err="1">
                <a:solidFill>
                  <a:srgbClr val="000000"/>
                </a:solidFill>
              </a:rPr>
              <a:t>An </a:t>
            </a:r>
            <a:r>
              <a:rPr lang="en-US" altLang="x-none" b="1" dirty="0" err="1">
                <a:solidFill>
                  <a:srgbClr val="000000"/>
                </a:solidFill>
              </a:rPr>
              <a:t>agent program</a:t>
            </a:r>
            <a:endParaRPr lang="en-US" altLang="x-none" b="1" dirty="0" err="1">
              <a:solidFill>
                <a:srgbClr val="000000"/>
              </a:solidFill>
            </a:endParaRPr>
          </a:p>
          <a:p>
            <a:pPr marL="800100" lvl="1" indent="-342900" defTabSz="457200">
              <a:buClr>
                <a:srgbClr val="C09E4A"/>
              </a:buClr>
              <a:buSzPct val="70000"/>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err="1">
                <a:solidFill>
                  <a:srgbClr val="000000"/>
                </a:solidFill>
              </a:rPr>
              <a:t>The real implementation</a:t>
            </a:r>
            <a:endParaRPr lang="en-US" altLang="x-none" dirty="0" err="1">
              <a:solidFill>
                <a:srgbClr val="000000"/>
              </a:solidFill>
            </a:endParaRPr>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146"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w="6350">
                  <a:noFill/>
                </a:ln>
                <a:solidFill>
                  <a:srgbClr val="0909FF"/>
                </a:solidFill>
                <a:effectLst/>
                <a:uLnTx/>
                <a:uFillTx/>
                <a:latin typeface="+mj-lt"/>
              </a:rPr>
              <a:t>Agents and </a:t>
            </a:r>
            <a:r>
              <a:rPr kumimoji="0" lang="en-US" sz="4000" b="1" i="0" u="none" strike="noStrike" kern="1200" cap="none" spc="0" normalizeH="0" baseline="0" noProof="0" dirty="0" smtClean="0">
                <a:ln w="6350">
                  <a:noFill/>
                </a:ln>
                <a:solidFill>
                  <a:srgbClr val="0909FF"/>
                </a:solidFill>
                <a:effectLst/>
                <a:uLnTx/>
                <a:uFillTx/>
                <a:latin typeface="+mj-lt"/>
              </a:rPr>
              <a:t>Environments</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8195" name="Rectangle 3"/>
          <p:cNvSpPr>
            <a:spLocks noGrp="1"/>
          </p:cNvSpPr>
          <p:nvPr>
            <p:ph type="body"/>
          </p:nvPr>
        </p:nvSpPr>
        <p:spPr>
          <a:xfrm>
            <a:off x="457200" y="1600200"/>
            <a:ext cx="8229600" cy="2671445"/>
          </a:xfrm>
        </p:spPr>
        <p:txBody>
          <a:bodyPr vert="horz" wrap="square" lIns="91440" tIns="45720" rIns="91440" bIns="45720" anchor="t" anchorCtr="0"/>
          <a:p>
            <a:pPr>
              <a:buFont typeface="Wingdings" panose="05000000000000000000" charset="0"/>
              <a:buChar char="Ø"/>
            </a:pPr>
            <a:r>
              <a:rPr dirty="0">
                <a:solidFill>
                  <a:srgbClr val="002060"/>
                </a:solidFill>
              </a:rPr>
              <a:t>The </a:t>
            </a:r>
            <a:r>
              <a:rPr dirty="0">
                <a:solidFill>
                  <a:srgbClr val="FF0000"/>
                </a:solidFill>
              </a:rPr>
              <a:t>agent</a:t>
            </a:r>
            <a:r>
              <a:rPr dirty="0">
                <a:solidFill>
                  <a:srgbClr val="002060"/>
                </a:solidFill>
              </a:rPr>
              <a:t> </a:t>
            </a:r>
            <a:r>
              <a:rPr dirty="0">
                <a:solidFill>
                  <a:srgbClr val="FF0000"/>
                </a:solidFill>
              </a:rPr>
              <a:t>function</a:t>
            </a:r>
            <a:r>
              <a:rPr dirty="0">
                <a:solidFill>
                  <a:srgbClr val="002060"/>
                </a:solidFill>
              </a:rPr>
              <a:t> maps from percept histories to actions:</a:t>
            </a:r>
            <a:endParaRPr dirty="0">
              <a:solidFill>
                <a:srgbClr val="002060"/>
              </a:solidFill>
            </a:endParaRPr>
          </a:p>
          <a:p>
            <a:pPr lvl="4">
              <a:buFont typeface="Wingdings" panose="05000000000000000000" charset="0"/>
              <a:buChar char="Ø"/>
            </a:pPr>
            <a:r>
              <a:rPr sz="2800" dirty="0">
                <a:solidFill>
                  <a:srgbClr val="002060"/>
                </a:solidFill>
              </a:rPr>
              <a:t>[</a:t>
            </a:r>
            <a:r>
              <a:rPr sz="2800" i="1" dirty="0">
                <a:solidFill>
                  <a:srgbClr val="002060"/>
                </a:solidFill>
              </a:rPr>
              <a:t>f</a:t>
            </a:r>
            <a:r>
              <a:rPr sz="2800" dirty="0">
                <a:solidFill>
                  <a:srgbClr val="002060"/>
                </a:solidFill>
              </a:rPr>
              <a:t>: </a:t>
            </a:r>
            <a:r>
              <a:rPr sz="2800" dirty="0">
                <a:solidFill>
                  <a:srgbClr val="002060"/>
                </a:solidFill>
                <a:latin typeface="Monotype Corsiva" panose="03010101010201010101" pitchFamily="66" charset="0"/>
              </a:rPr>
              <a:t>P*</a:t>
            </a:r>
            <a:r>
              <a:rPr sz="2800" dirty="0">
                <a:solidFill>
                  <a:srgbClr val="002060"/>
                </a:solidFill>
              </a:rPr>
              <a:t> </a:t>
            </a:r>
            <a:r>
              <a:rPr sz="2800" dirty="0">
                <a:solidFill>
                  <a:srgbClr val="002060"/>
                </a:solidFill>
                <a:sym typeface="Wingdings" panose="05000000000000000000" pitchFamily="2" charset="2"/>
              </a:rPr>
              <a:t> </a:t>
            </a:r>
            <a:r>
              <a:rPr sz="2800" dirty="0">
                <a:solidFill>
                  <a:srgbClr val="002060"/>
                </a:solidFill>
                <a:latin typeface="Monotype Corsiva" panose="03010101010201010101" pitchFamily="66" charset="0"/>
              </a:rPr>
              <a:t>A</a:t>
            </a:r>
            <a:r>
              <a:rPr sz="2800" dirty="0">
                <a:solidFill>
                  <a:srgbClr val="002060"/>
                </a:solidFill>
              </a:rPr>
              <a:t>]</a:t>
            </a:r>
            <a:endParaRPr sz="2800" dirty="0">
              <a:solidFill>
                <a:srgbClr val="002060"/>
              </a:solidFill>
            </a:endParaRPr>
          </a:p>
          <a:p>
            <a:pPr>
              <a:buFont typeface="Wingdings" panose="05000000000000000000" charset="0"/>
              <a:buChar char="Ø"/>
            </a:pPr>
            <a:r>
              <a:rPr dirty="0">
                <a:solidFill>
                  <a:srgbClr val="002060"/>
                </a:solidFill>
              </a:rPr>
              <a:t>The </a:t>
            </a:r>
            <a:r>
              <a:rPr dirty="0">
                <a:solidFill>
                  <a:srgbClr val="FF0000"/>
                </a:solidFill>
              </a:rPr>
              <a:t>agent</a:t>
            </a:r>
            <a:r>
              <a:rPr dirty="0">
                <a:solidFill>
                  <a:srgbClr val="002060"/>
                </a:solidFill>
              </a:rPr>
              <a:t> </a:t>
            </a:r>
            <a:r>
              <a:rPr dirty="0">
                <a:solidFill>
                  <a:srgbClr val="FF0000"/>
                </a:solidFill>
              </a:rPr>
              <a:t>program</a:t>
            </a:r>
            <a:r>
              <a:rPr dirty="0">
                <a:solidFill>
                  <a:srgbClr val="002060"/>
                </a:solidFill>
              </a:rPr>
              <a:t> runs on the physical </a:t>
            </a:r>
            <a:r>
              <a:rPr dirty="0">
                <a:solidFill>
                  <a:srgbClr val="FF0000"/>
                </a:solidFill>
              </a:rPr>
              <a:t>architecture</a:t>
            </a:r>
            <a:r>
              <a:rPr dirty="0">
                <a:solidFill>
                  <a:srgbClr val="002060"/>
                </a:solidFill>
              </a:rPr>
              <a:t> to produce </a:t>
            </a:r>
            <a:r>
              <a:rPr i="1" dirty="0">
                <a:solidFill>
                  <a:srgbClr val="002060"/>
                </a:solidFill>
              </a:rPr>
              <a:t>f</a:t>
            </a:r>
            <a:endParaRPr dirty="0">
              <a:solidFill>
                <a:srgbClr val="002060"/>
              </a:solidFill>
            </a:endParaRPr>
          </a:p>
          <a:p>
            <a:pPr lvl="1">
              <a:buFont typeface="Wingdings" panose="05000000000000000000" charset="0"/>
              <a:buChar char="Ø"/>
            </a:pPr>
            <a:r>
              <a:rPr sz="2800" dirty="0">
                <a:solidFill>
                  <a:srgbClr val="002060"/>
                </a:solidFill>
              </a:rPr>
              <a:t>Agent = architecture + program</a:t>
            </a:r>
            <a:endParaRPr sz="2800" dirty="0">
              <a:solidFill>
                <a:srgbClr val="002060"/>
              </a:solidFill>
            </a:endParaRPr>
          </a:p>
        </p:txBody>
      </p:sp>
      <p:pic>
        <p:nvPicPr>
          <p:cNvPr id="6148" name="Picture 4" descr="agent-environment"/>
          <p:cNvPicPr>
            <a:picLocks noChangeAspect="1" noChangeArrowheads="1"/>
          </p:cNvPicPr>
          <p:nvPr/>
        </p:nvPicPr>
        <p:blipFill>
          <a:blip r:embed="rId1"/>
          <a:srcRect/>
          <a:stretch>
            <a:fillRect/>
          </a:stretch>
        </p:blipFill>
        <p:spPr bwMode="auto">
          <a:xfrm>
            <a:off x="2667000" y="4876800"/>
            <a:ext cx="3733800" cy="1685925"/>
          </a:xfrm>
          <a:prstGeom prst="rect">
            <a:avLst/>
          </a:prstGeom>
          <a:ln>
            <a:noFill/>
          </a:ln>
          <a:effectLst>
            <a:outerShdw blurRad="292100" dist="139700" dir="2700000" algn="tl" rotWithShape="0">
              <a:srgbClr val="333333">
                <a:alpha val="65000"/>
              </a:srgbClr>
            </a:outerShdw>
          </a:effectLst>
        </p:spPr>
      </p:pic>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16385" name="Title 16384"/>
          <p:cNvSpPr>
            <a:spLocks noGrp="1"/>
          </p:cNvSpPr>
          <p:nvPr>
            <p:ph type="title"/>
          </p:nvPr>
        </p:nvSpPr>
        <p:spPr>
          <a:xfrm>
            <a:off x="990283" y="395605"/>
            <a:ext cx="7793037" cy="769620"/>
          </a:xfrm>
        </p:spPr>
        <p:txBody>
          <a:bodyPr wrap="square" lIns="90000" tIns="46800" rIns="90000" bIns="46800" anchor="b" anchorCtr="0">
            <a:spAutoFit/>
          </a:bodyPr>
          <a:p>
            <a:pPr defTabSz="457200">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noProof="0" dirty="0">
                <a:solidFill>
                  <a:srgbClr val="0909FF"/>
                </a:solidFill>
                <a:effectLst/>
                <a:uLnTx/>
                <a:uFillTx/>
              </a:rPr>
              <a:t>Agent Function</a:t>
            </a:r>
            <a:endParaRPr lang="en-US" noProof="0" dirty="0">
              <a:solidFill>
                <a:srgbClr val="0909FF"/>
              </a:solidFill>
              <a:effectLst/>
              <a:uLnTx/>
              <a:uFillTx/>
            </a:endParaRPr>
          </a:p>
        </p:txBody>
      </p:sp>
      <p:sp>
        <p:nvSpPr>
          <p:cNvPr id="16386" name="Text Placeholder 16385"/>
          <p:cNvSpPr>
            <a:spLocks noGrp="1"/>
          </p:cNvSpPr>
          <p:nvPr>
            <p:ph type="body" idx="1"/>
          </p:nvPr>
        </p:nvSpPr>
        <p:spPr>
          <a:xfrm>
            <a:off x="1066483" y="1447483"/>
            <a:ext cx="7772400" cy="4077970"/>
          </a:xfrm>
        </p:spPr>
        <p:txBody>
          <a:bodyPr wrap="square" lIns="90000" tIns="46800" rIns="90000" bIns="46800" anchor="t" anchorCtr="0">
            <a:spAutoFit/>
          </a:bodyPr>
          <a:p>
            <a:pPr defTabSz="457200">
              <a:lnSpc>
                <a:spcPct val="90000"/>
              </a:lnSpc>
              <a:spcBef>
                <a:spcPts val="700"/>
              </a:spcBef>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a = F(p)</a:t>
            </a:r>
          </a:p>
          <a:p>
            <a:pPr lvl="1" defTabSz="457200">
              <a:lnSpc>
                <a:spcPct val="90000"/>
              </a:lnSpc>
              <a:spcBef>
                <a:spcPts val="600"/>
              </a:spcBef>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where p is the current percept, a is the action carried out, and F is the agent function</a:t>
            </a:r>
          </a:p>
          <a:p>
            <a:pPr defTabSz="457200">
              <a:lnSpc>
                <a:spcPct val="90000"/>
              </a:lnSpc>
              <a:spcBef>
                <a:spcPts val="700"/>
              </a:spcBef>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F maps percepts to actions</a:t>
            </a:r>
            <a:br/>
            <a:r>
              <a:t>F: P </a:t>
            </a:r>
            <a:r>
              <a:rPr>
                <a:latin typeface="Symbol" panose="05050102010706020507" pitchFamily="16" charset="2"/>
              </a:rPr>
              <a:t></a:t>
            </a:r>
            <a:r>
              <a:t> A</a:t>
            </a:r>
          </a:p>
          <a:p>
            <a:pPr lvl="1" defTabSz="457200">
              <a:lnSpc>
                <a:spcPct val="90000"/>
              </a:lnSpc>
              <a:spcBef>
                <a:spcPts val="600"/>
              </a:spcBef>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where P is the set of all percepts, and A is the set of all actions</a:t>
            </a:r>
          </a:p>
          <a:p>
            <a:pPr defTabSz="457200">
              <a:lnSpc>
                <a:spcPct val="90000"/>
              </a:lnSpc>
              <a:spcBef>
                <a:spcPts val="700"/>
              </a:spcBef>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t>In general, an action may depend on all percepts observed so far, not just the current percept, so…</a:t>
            </a:r>
          </a:p>
        </p:txBody>
      </p:sp>
      <p:sp>
        <p:nvSpPr>
          <p:cNvPr id="3" name="Date Placeholder 2"/>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18433" name="Title 18432"/>
          <p:cNvSpPr>
            <a:spLocks noGrp="1"/>
          </p:cNvSpPr>
          <p:nvPr>
            <p:ph type="title"/>
          </p:nvPr>
        </p:nvSpPr>
        <p:spPr>
          <a:xfrm>
            <a:off x="1150938" y="989330"/>
            <a:ext cx="7793037" cy="769620"/>
          </a:xfrm>
        </p:spPr>
        <p:txBody>
          <a:bodyPr wrap="square" lIns="90000" tIns="46800" rIns="90000" bIns="46800" anchor="b" anchorCtr="0">
            <a:spAutoFit/>
          </a:bodyPr>
          <a:p>
            <a:pPr defTabSz="457200">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noProof="0" dirty="0">
                <a:solidFill>
                  <a:srgbClr val="0909FF"/>
                </a:solidFill>
                <a:effectLst/>
                <a:uLnTx/>
                <a:uFillTx/>
              </a:rPr>
              <a:t>Structure of Agents</a:t>
            </a:r>
            <a:endParaRPr lang="en-US" noProof="0" dirty="0">
              <a:solidFill>
                <a:srgbClr val="0909FF"/>
              </a:solidFill>
              <a:effectLst/>
              <a:uLnTx/>
              <a:uFillTx/>
            </a:endParaRPr>
          </a:p>
        </p:txBody>
      </p:sp>
      <p:sp>
        <p:nvSpPr>
          <p:cNvPr id="18434" name="Text Placeholder 18433"/>
          <p:cNvSpPr>
            <a:spLocks noGrp="1"/>
          </p:cNvSpPr>
          <p:nvPr>
            <p:ph type="body" idx="1"/>
          </p:nvPr>
        </p:nvSpPr>
        <p:spPr>
          <a:xfrm>
            <a:off x="1182688" y="2017713"/>
            <a:ext cx="7772400" cy="2941955"/>
          </a:xfrm>
        </p:spPr>
        <p:txBody>
          <a:bodyPr wrap="square" lIns="90000" tIns="46800" rIns="90000" bIns="46800" anchor="t" anchorCtr="0">
            <a:spAutoFit/>
          </a:bodyPr>
          <a:p>
            <a:pPr defTabSz="457200">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t>Agent = architecture + program</a:t>
            </a:r>
          </a:p>
          <a:p>
            <a:pPr defTabSz="457200">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t>architecture</a:t>
            </a:r>
          </a:p>
          <a:p>
            <a:pPr lvl="1" defTabSz="457200">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t>device with sensors and actuators</a:t>
            </a:r>
          </a:p>
          <a:p>
            <a:pPr lvl="1" defTabSz="457200">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t>e.g., A robotic car, a camera, a PC, …</a:t>
            </a:r>
          </a:p>
          <a:p>
            <a:pPr defTabSz="457200">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t>program</a:t>
            </a:r>
          </a:p>
          <a:p>
            <a:pPr lvl="1" defTabSz="457200">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t>implements the agent function on the architecture</a:t>
            </a:r>
          </a:p>
        </p:txBody>
      </p:sp>
      <p:sp>
        <p:nvSpPr>
          <p:cNvPr id="3" name="Date Placeholder 2"/>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IN"/>
              <a:t>Agent</a:t>
            </a:r>
            <a:endParaRPr lang="en-US" altLang="en-IN"/>
          </a:p>
        </p:txBody>
      </p:sp>
      <p:sp>
        <p:nvSpPr>
          <p:cNvPr id="3" name="Content Placeholder 2"/>
          <p:cNvSpPr>
            <a:spLocks noGrp="1"/>
          </p:cNvSpPr>
          <p:nvPr>
            <p:ph idx="1"/>
          </p:nvPr>
        </p:nvSpPr>
        <p:spPr>
          <a:xfrm>
            <a:off x="226314" y="2002536"/>
            <a:ext cx="6377940" cy="495935"/>
          </a:xfrm>
        </p:spPr>
        <p:txBody>
          <a:bodyPr/>
          <a:lstStyle/>
          <a:p>
            <a:endParaRPr lang="en-IN" dirty="0"/>
          </a:p>
        </p:txBody>
      </p:sp>
      <p:sp>
        <p:nvSpPr>
          <p:cNvPr id="4" name="Date Placeholder 3"/>
          <p:cNvSpPr>
            <a:spLocks noGrp="1"/>
          </p:cNvSpPr>
          <p:nvPr>
            <p:ph type="dt" sz="half" idx="10"/>
          </p:nvPr>
        </p:nvSpPr>
        <p:spPr/>
        <p:txBody>
          <a:bodyPr/>
          <a:lstStyle/>
          <a:p>
            <a:fld id="{E27F8CFD-1263-4665-9DED-5E4AB9F71EDC}" type="datetime1">
              <a:rPr lang="en-IN" sz="900" smtClean="0"/>
            </a:fld>
            <a:endParaRPr lang="en-IN" sz="900"/>
          </a:p>
        </p:txBody>
      </p:sp>
      <p:sp>
        <p:nvSpPr>
          <p:cNvPr id="5" name="Slide Number Placeholder 4"/>
          <p:cNvSpPr>
            <a:spLocks noGrp="1"/>
          </p:cNvSpPr>
          <p:nvPr>
            <p:ph type="sldNum" sz="quarter" idx="12"/>
          </p:nvPr>
        </p:nvSpPr>
        <p:spPr/>
        <p:txBody>
          <a:bodyPr/>
          <a:lstStyle/>
          <a:p>
            <a:fld id="{C9394064-88D6-463F-8639-4EE917442D5E}" type="slidenum">
              <a:rPr lang="en-IN" sz="900" smtClean="0"/>
            </a:fld>
            <a:endParaRPr lang="en-IN" sz="900"/>
          </a:p>
        </p:txBody>
      </p:sp>
      <p:pic>
        <p:nvPicPr>
          <p:cNvPr id="7" name="Picture 6"/>
          <p:cNvPicPr/>
          <p:nvPr/>
        </p:nvPicPr>
        <p:blipFill rotWithShape="1">
          <a:blip r:embed="rId1"/>
          <a:srcRect l="27156" t="20768" r="5245" b="15792"/>
          <a:stretch>
            <a:fillRect/>
          </a:stretch>
        </p:blipFill>
        <p:spPr>
          <a:xfrm>
            <a:off x="228600" y="1356360"/>
            <a:ext cx="8727440" cy="50603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10241" name="Title 10240"/>
          <p:cNvSpPr>
            <a:spLocks noGrp="1"/>
          </p:cNvSpPr>
          <p:nvPr>
            <p:ph type="title"/>
          </p:nvPr>
        </p:nvSpPr>
        <p:spPr>
          <a:xfrm>
            <a:off x="685800" y="609600"/>
            <a:ext cx="7772400" cy="1143000"/>
          </a:xfrm>
        </p:spPr>
        <p:txBody>
          <a:bodyPr wrap="square" lIns="90000" tIns="46800" rIns="90000" bIns="46800" anchor="ctr" anchorCtr="0"/>
          <a:p>
            <a:pPr algn="ctr" defTabSz="457200">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noProof="0" dirty="0">
                <a:solidFill>
                  <a:srgbClr val="0909FF"/>
                </a:solidFill>
                <a:effectLst/>
                <a:uLnTx/>
                <a:uFillTx/>
              </a:rPr>
              <a:t>Vacuum-cleaner world</a:t>
            </a:r>
            <a:endParaRPr lang="en-US" noProof="0" dirty="0">
              <a:solidFill>
                <a:srgbClr val="0909FF"/>
              </a:solidFill>
              <a:effectLst/>
              <a:uLnTx/>
              <a:uFillTx/>
            </a:endParaRPr>
          </a:p>
        </p:txBody>
      </p:sp>
      <p:sp>
        <p:nvSpPr>
          <p:cNvPr id="10242" name="Text Placeholder 10241"/>
          <p:cNvSpPr>
            <a:spLocks noGrp="1"/>
          </p:cNvSpPr>
          <p:nvPr>
            <p:ph type="body" idx="1"/>
          </p:nvPr>
        </p:nvSpPr>
        <p:spPr>
          <a:xfrm>
            <a:off x="685800" y="1981200"/>
            <a:ext cx="8229600" cy="995045"/>
          </a:xfrm>
        </p:spPr>
        <p:txBody>
          <a:bodyPr wrap="square" lIns="90000" tIns="46800" rIns="90000" bIns="46800" anchor="t" anchorCtr="0"/>
          <a:p>
            <a:pPr marL="342900" indent="-342900" defTabSz="457200">
              <a:buClr>
                <a:srgbClr val="000000"/>
              </a:buClr>
              <a:buSzPct val="80000"/>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err="1">
                <a:solidFill>
                  <a:srgbClr val="000000"/>
                </a:solidFill>
              </a:rPr>
              <a:t>Perception: Clean or Dirty? where it is in?</a:t>
            </a:r>
            <a:endParaRPr lang="en-US" altLang="x-none" dirty="0" err="1">
              <a:solidFill>
                <a:srgbClr val="000000"/>
              </a:solidFill>
            </a:endParaRPr>
          </a:p>
          <a:p>
            <a:pPr marL="342900" indent="-342900" defTabSz="457200">
              <a:buClr>
                <a:srgbClr val="000000"/>
              </a:buClr>
              <a:buSzPct val="80000"/>
              <a:buFont typeface="Wingdings" panose="05000000000000000000" charset="0"/>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err="1">
                <a:solidFill>
                  <a:srgbClr val="000000"/>
                </a:solidFill>
              </a:rPr>
              <a:t>Actions: Move left, Move right, suck, do nothing</a:t>
            </a:r>
            <a:endParaRPr lang="en-US" altLang="x-none" dirty="0" err="1">
              <a:solidFill>
                <a:srgbClr val="000000"/>
              </a:solidFill>
            </a:endParaRPr>
          </a:p>
        </p:txBody>
      </p:sp>
      <p:pic>
        <p:nvPicPr>
          <p:cNvPr id="10243" name="Picture 10242"/>
          <p:cNvPicPr>
            <a:picLocks noChangeAspect="1"/>
          </p:cNvPicPr>
          <p:nvPr/>
        </p:nvPicPr>
        <p:blipFill>
          <a:blip r:embed="rId1"/>
          <a:stretch>
            <a:fillRect/>
          </a:stretch>
        </p:blipFill>
        <p:spPr>
          <a:xfrm>
            <a:off x="2971800" y="3733800"/>
            <a:ext cx="4876800" cy="2546350"/>
          </a:xfrm>
          <a:prstGeom prst="rect">
            <a:avLst/>
          </a:prstGeom>
          <a:noFill/>
          <a:ln w="9525">
            <a:noFill/>
          </a:ln>
        </p:spPr>
      </p:pic>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70658" name="Title 70657"/>
          <p:cNvSpPr>
            <a:spLocks noGrp="1"/>
          </p:cNvSpPr>
          <p:nvPr>
            <p:ph type="title"/>
          </p:nvPr>
        </p:nvSpPr>
        <p:spPr/>
        <p:txBody>
          <a:bodyPr anchor="ctr" anchorCtr="0">
            <a:normAutofit fontScale="90000"/>
          </a:bodyPr>
          <a:p>
            <a:pPr algn="ctr" defTabSz="457200">
              <a:buClrTx/>
              <a:buSz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noProof="0" dirty="0">
                <a:solidFill>
                  <a:srgbClr val="0909FF"/>
                </a:solidFill>
                <a:effectLst/>
                <a:uLnTx/>
                <a:uFillTx/>
              </a:rPr>
              <a:t>Agents and Environments</a:t>
            </a:r>
            <a:endParaRPr lang="en-US" noProof="0" dirty="0">
              <a:solidFill>
                <a:srgbClr val="0909FF"/>
              </a:solidFill>
              <a:effectLst/>
              <a:uLnTx/>
              <a:uFillTx/>
            </a:endParaRPr>
          </a:p>
        </p:txBody>
      </p:sp>
      <p:sp>
        <p:nvSpPr>
          <p:cNvPr id="70659" name="Text Placeholder 70658"/>
          <p:cNvSpPr>
            <a:spLocks noGrp="1"/>
          </p:cNvSpPr>
          <p:nvPr>
            <p:ph type="body" sz="half" idx="1"/>
          </p:nvPr>
        </p:nvSpPr>
        <p:spPr>
          <a:xfrm>
            <a:off x="457200" y="1600200"/>
            <a:ext cx="4572000" cy="3761740"/>
          </a:xfrm>
        </p:spPr>
        <p:txBody>
          <a:bodyPr wrap="square"/>
          <a:p>
            <a:pPr marL="136525" indent="0">
              <a:buClrTx/>
              <a:buSzTx/>
              <a:buFontTx/>
              <a:buNone/>
            </a:pPr>
            <a:r>
              <a:rPr sz="2400"/>
              <a:t>Example: Vacuum Cleaner World</a:t>
            </a:r>
            <a:endParaRPr sz="2400"/>
          </a:p>
          <a:p>
            <a:pPr lvl="1"/>
            <a:r>
              <a:rPr sz="2000"/>
              <a:t>Two locations: squares A and B</a:t>
            </a:r>
            <a:endParaRPr sz="2000"/>
          </a:p>
          <a:p>
            <a:pPr lvl="1"/>
            <a:r>
              <a:rPr sz="2000"/>
              <a:t>Perceives what square it is in</a:t>
            </a:r>
            <a:endParaRPr sz="2000"/>
          </a:p>
          <a:p>
            <a:pPr lvl="1"/>
            <a:r>
              <a:rPr sz="2000"/>
              <a:t>Perceives if there is dirt in the current square</a:t>
            </a:r>
            <a:endParaRPr sz="2000"/>
          </a:p>
          <a:p>
            <a:pPr lvl="1"/>
            <a:r>
              <a:rPr sz="2000"/>
              <a:t>Actions</a:t>
            </a:r>
            <a:endParaRPr sz="2000"/>
          </a:p>
          <a:p>
            <a:pPr lvl="2"/>
            <a:r>
              <a:t>move left</a:t>
            </a:r>
          </a:p>
          <a:p>
            <a:pPr lvl="2"/>
            <a:r>
              <a:t>move right</a:t>
            </a:r>
          </a:p>
          <a:p>
            <a:pPr lvl="2"/>
            <a:r>
              <a:t>suck up the dirt</a:t>
            </a:r>
          </a:p>
          <a:p>
            <a:pPr lvl="2"/>
            <a:r>
              <a:t>do nothing</a:t>
            </a:r>
          </a:p>
        </p:txBody>
      </p:sp>
      <p:sp>
        <p:nvSpPr>
          <p:cNvPr id="70662" name="Rectangles 70661"/>
          <p:cNvSpPr/>
          <p:nvPr/>
        </p:nvSpPr>
        <p:spPr>
          <a:xfrm>
            <a:off x="5181600" y="2743200"/>
            <a:ext cx="1828800" cy="1752600"/>
          </a:xfrm>
          <a:prstGeom prst="rect">
            <a:avLst/>
          </a:prstGeom>
          <a:solidFill>
            <a:schemeClr val="accent1"/>
          </a:solidFill>
          <a:ln w="9525" cap="flat" cmpd="sng">
            <a:solidFill>
              <a:schemeClr val="tx1"/>
            </a:solidFill>
            <a:prstDash val="solid"/>
            <a:miter/>
            <a:headEnd type="none" w="med" len="med"/>
            <a:tailEnd type="none" w="med" len="med"/>
          </a:ln>
        </p:spPr>
        <p:txBody>
          <a:bodyPr wrap="none"/>
          <a:p>
            <a:r>
              <a:rPr sz="100">
                <a:latin typeface="Tahoma" panose="020B0604030504040204" pitchFamily="34" charset="0"/>
                <a:ea typeface="ＤＦ中太楷書体" panose="02010609010101010101" charset="-128"/>
                <a:cs typeface="ＤＦ中太楷書体" panose="02010609010101010101" charset="-128"/>
              </a:rPr>
              <a:t>A</a:t>
            </a:r>
            <a:endParaRPr sz="100">
              <a:latin typeface="Tahoma" panose="020B0604030504040204" pitchFamily="34" charset="0"/>
              <a:ea typeface="ＤＦ中太楷書体" panose="02010609010101010101" charset="-128"/>
              <a:cs typeface="ＤＦ中太楷書体" panose="02010609010101010101" charset="-128"/>
            </a:endParaRPr>
          </a:p>
        </p:txBody>
      </p:sp>
      <p:sp>
        <p:nvSpPr>
          <p:cNvPr id="70663" name="Rectangles 70662"/>
          <p:cNvSpPr/>
          <p:nvPr/>
        </p:nvSpPr>
        <p:spPr>
          <a:xfrm>
            <a:off x="7010400" y="2743200"/>
            <a:ext cx="1828800" cy="1752600"/>
          </a:xfrm>
          <a:prstGeom prst="rect">
            <a:avLst/>
          </a:prstGeom>
          <a:solidFill>
            <a:schemeClr val="accent1"/>
          </a:solidFill>
          <a:ln w="9525" cap="flat" cmpd="sng">
            <a:solidFill>
              <a:schemeClr val="tx1"/>
            </a:solidFill>
            <a:prstDash val="solid"/>
            <a:miter/>
            <a:headEnd type="none" w="med" len="med"/>
            <a:tailEnd type="none" w="med" len="med"/>
          </a:ln>
        </p:spPr>
        <p:txBody>
          <a:bodyPr wrap="none"/>
          <a:p>
            <a:r>
              <a:rPr sz="100">
                <a:latin typeface="Tahoma" panose="020B0604030504040204" pitchFamily="34" charset="0"/>
                <a:ea typeface="ＤＦ中太楷書体" panose="02010609010101010101" charset="-128"/>
                <a:cs typeface="ＤＦ中太楷書体" panose="02010609010101010101" charset="-128"/>
              </a:rPr>
              <a:t>B</a:t>
            </a:r>
            <a:endParaRPr sz="100">
              <a:latin typeface="Tahoma" panose="020B0604030504040204" pitchFamily="34" charset="0"/>
              <a:ea typeface="ＤＦ中太楷書体" panose="02010609010101010101" charset="-128"/>
              <a:cs typeface="ＤＦ中太楷書体" panose="02010609010101010101" charset="-128"/>
            </a:endParaRPr>
          </a:p>
        </p:txBody>
      </p:sp>
      <p:grpSp>
        <p:nvGrpSpPr>
          <p:cNvPr id="70671" name="Group 70670"/>
          <p:cNvGrpSpPr/>
          <p:nvPr/>
        </p:nvGrpSpPr>
        <p:grpSpPr>
          <a:xfrm>
            <a:off x="5562600" y="3048000"/>
            <a:ext cx="1047750" cy="806450"/>
            <a:chOff x="3936" y="3188"/>
            <a:chExt cx="660" cy="508"/>
          </a:xfrm>
        </p:grpSpPr>
        <p:sp>
          <p:nvSpPr>
            <p:cNvPr id="70664" name="Freeform 70663"/>
            <p:cNvSpPr/>
            <p:nvPr/>
          </p:nvSpPr>
          <p:spPr>
            <a:xfrm rot="10800000">
              <a:off x="3936" y="3600"/>
              <a:ext cx="480" cy="96"/>
            </a:xfrm>
            <a:custGeom>
              <a:avLst/>
              <a:gdLst>
                <a:gd name="txL" fmla="*/ 4500 w 21600"/>
                <a:gd name="txT" fmla="*/ 4500 h 21600"/>
                <a:gd name="txR" fmla="*/ 17100 w 21600"/>
                <a:gd name="txB" fmla="*/ 17100 h 21600"/>
              </a:gdLst>
              <a:ahLst/>
              <a:cxnLst>
                <a:cxn ang="0">
                  <a:pos x="18900" y="10800"/>
                </a:cxn>
                <a:cxn ang="90">
                  <a:pos x="10800" y="21600"/>
                </a:cxn>
                <a:cxn ang="180">
                  <a:pos x="2700" y="10800"/>
                </a:cxn>
                <a:cxn ang="270">
                  <a:pos x="10800" y="0"/>
                </a:cxn>
              </a:cxnLst>
              <a:rect l="txL" t="txT" r="txR" b="txB"/>
              <a:pathLst>
                <a:path w="21600" h="21600">
                  <a:moveTo>
                    <a:pt x="0" y="0"/>
                  </a:moveTo>
                  <a:lnTo>
                    <a:pt x="5400" y="21600"/>
                  </a:lnTo>
                  <a:lnTo>
                    <a:pt x="16200" y="21600"/>
                  </a:lnTo>
                  <a:lnTo>
                    <a:pt x="21600" y="0"/>
                  </a:lnTo>
                  <a:close/>
                </a:path>
              </a:pathLst>
            </a:custGeom>
            <a:solidFill>
              <a:schemeClr val="accent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68" name="Rectangles 70667"/>
            <p:cNvSpPr/>
            <p:nvPr/>
          </p:nvSpPr>
          <p:spPr>
            <a:xfrm rot="3628718">
              <a:off x="4476" y="3115"/>
              <a:ext cx="47" cy="192"/>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69" name="Rectangles 70668"/>
            <p:cNvSpPr/>
            <p:nvPr/>
          </p:nvSpPr>
          <p:spPr>
            <a:xfrm rot="1237092">
              <a:off x="4320" y="3216"/>
              <a:ext cx="48" cy="432"/>
            </a:xfrm>
            <a:prstGeom prst="rect">
              <a:avLst/>
            </a:prstGeom>
            <a:solidFill>
              <a:schemeClr val="accent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70" name="Rounded Rectangle 70669"/>
            <p:cNvSpPr/>
            <p:nvPr/>
          </p:nvSpPr>
          <p:spPr>
            <a:xfrm rot="1117868">
              <a:off x="4368" y="3312"/>
              <a:ext cx="111" cy="327"/>
            </a:xfrm>
            <a:prstGeom prst="roundRect">
              <a:avLst>
                <a:gd name="adj" fmla="val 16667"/>
              </a:avLst>
            </a:prstGeom>
            <a:solidFill>
              <a:schemeClr val="accent2"/>
            </a:solidFill>
            <a:ln w="9525" cap="flat" cmpd="sng">
              <a:solidFill>
                <a:schemeClr val="tx1"/>
              </a:solidFill>
              <a:prstDash val="solid"/>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grpSp>
      <p:grpSp>
        <p:nvGrpSpPr>
          <p:cNvPr id="70688" name="Group 70687"/>
          <p:cNvGrpSpPr/>
          <p:nvPr/>
        </p:nvGrpSpPr>
        <p:grpSpPr>
          <a:xfrm>
            <a:off x="5410200" y="4038600"/>
            <a:ext cx="1447800" cy="381000"/>
            <a:chOff x="3552" y="3360"/>
            <a:chExt cx="912" cy="432"/>
          </a:xfrm>
        </p:grpSpPr>
        <p:sp>
          <p:nvSpPr>
            <p:cNvPr id="70674" name="Oval 70673"/>
            <p:cNvSpPr/>
            <p:nvPr/>
          </p:nvSpPr>
          <p:spPr>
            <a:xfrm>
              <a:off x="3552" y="3408"/>
              <a:ext cx="96" cy="96"/>
            </a:xfrm>
            <a:prstGeom prst="ellipse">
              <a:avLst/>
            </a:prstGeom>
            <a:solidFill>
              <a:schemeClr val="bg2"/>
            </a:solidFill>
            <a:ln w="9525" cap="flat" cmpd="sng">
              <a:solidFill>
                <a:schemeClr val="tx1"/>
              </a:solidFill>
              <a:prstDash val="solid"/>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75" name="Hexagon 70674"/>
            <p:cNvSpPr/>
            <p:nvPr/>
          </p:nvSpPr>
          <p:spPr>
            <a:xfrm>
              <a:off x="3696" y="3504"/>
              <a:ext cx="144" cy="144"/>
            </a:xfrm>
            <a:prstGeom prst="hexagon">
              <a:avLst>
                <a:gd name="adj" fmla="val 25000"/>
                <a:gd name="vf" fmla="val 11547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76" name="Isosceles Triangle 70675"/>
            <p:cNvSpPr/>
            <p:nvPr/>
          </p:nvSpPr>
          <p:spPr>
            <a:xfrm>
              <a:off x="3792" y="3408"/>
              <a:ext cx="192" cy="96"/>
            </a:xfrm>
            <a:prstGeom prst="triangle">
              <a:avLst>
                <a:gd name="adj" fmla="val 50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77" name="Right Triangle 70676"/>
            <p:cNvSpPr/>
            <p:nvPr/>
          </p:nvSpPr>
          <p:spPr>
            <a:xfrm>
              <a:off x="3936" y="3600"/>
              <a:ext cx="96" cy="144"/>
            </a:xfrm>
            <a:prstGeom prst="rtTriangle">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78" name="Cross 70677"/>
            <p:cNvSpPr/>
            <p:nvPr/>
          </p:nvSpPr>
          <p:spPr>
            <a:xfrm>
              <a:off x="3696" y="3696"/>
              <a:ext cx="96" cy="96"/>
            </a:xfrm>
            <a:prstGeom prst="plus">
              <a:avLst>
                <a:gd name="adj" fmla="val 25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79" name="Can 70678"/>
            <p:cNvSpPr/>
            <p:nvPr/>
          </p:nvSpPr>
          <p:spPr>
            <a:xfrm>
              <a:off x="3552" y="3600"/>
              <a:ext cx="96" cy="144"/>
            </a:xfrm>
            <a:prstGeom prst="can">
              <a:avLst>
                <a:gd name="adj" fmla="val 37500"/>
              </a:avLst>
            </a:prstGeom>
            <a:solidFill>
              <a:schemeClr val="bg2"/>
            </a:solidFill>
            <a:ln w="9525" cap="flat" cmpd="sng">
              <a:solidFill>
                <a:schemeClr val="tx1"/>
              </a:solidFill>
              <a:prstDash val="solid"/>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80" name="Moon 70679"/>
            <p:cNvSpPr/>
            <p:nvPr/>
          </p:nvSpPr>
          <p:spPr>
            <a:xfrm>
              <a:off x="3648" y="3360"/>
              <a:ext cx="144" cy="96"/>
            </a:xfrm>
            <a:prstGeom prst="moon">
              <a:avLst>
                <a:gd name="adj" fmla="val 50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81" name="Oval 70680"/>
            <p:cNvSpPr/>
            <p:nvPr/>
          </p:nvSpPr>
          <p:spPr>
            <a:xfrm>
              <a:off x="3984" y="3408"/>
              <a:ext cx="96" cy="96"/>
            </a:xfrm>
            <a:prstGeom prst="ellipse">
              <a:avLst/>
            </a:prstGeom>
            <a:solidFill>
              <a:schemeClr val="bg2"/>
            </a:solidFill>
            <a:ln w="9525" cap="flat" cmpd="sng">
              <a:solidFill>
                <a:schemeClr val="tx1"/>
              </a:solidFill>
              <a:prstDash val="solid"/>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82" name="Hexagon 70681"/>
            <p:cNvSpPr/>
            <p:nvPr/>
          </p:nvSpPr>
          <p:spPr>
            <a:xfrm>
              <a:off x="4128" y="3504"/>
              <a:ext cx="144" cy="144"/>
            </a:xfrm>
            <a:prstGeom prst="hexagon">
              <a:avLst>
                <a:gd name="adj" fmla="val 25000"/>
                <a:gd name="vf" fmla="val 11547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83" name="Isosceles Triangle 70682"/>
            <p:cNvSpPr/>
            <p:nvPr/>
          </p:nvSpPr>
          <p:spPr>
            <a:xfrm>
              <a:off x="4224" y="3408"/>
              <a:ext cx="192" cy="96"/>
            </a:xfrm>
            <a:prstGeom prst="triangle">
              <a:avLst>
                <a:gd name="adj" fmla="val 50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84" name="Right Triangle 70683"/>
            <p:cNvSpPr/>
            <p:nvPr/>
          </p:nvSpPr>
          <p:spPr>
            <a:xfrm>
              <a:off x="4368" y="3600"/>
              <a:ext cx="96" cy="144"/>
            </a:xfrm>
            <a:prstGeom prst="rtTriangle">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85" name="Cross 70684"/>
            <p:cNvSpPr/>
            <p:nvPr/>
          </p:nvSpPr>
          <p:spPr>
            <a:xfrm>
              <a:off x="4128" y="3696"/>
              <a:ext cx="96" cy="96"/>
            </a:xfrm>
            <a:prstGeom prst="plus">
              <a:avLst>
                <a:gd name="adj" fmla="val 25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86" name="Can 70685"/>
            <p:cNvSpPr/>
            <p:nvPr/>
          </p:nvSpPr>
          <p:spPr>
            <a:xfrm>
              <a:off x="3984" y="3600"/>
              <a:ext cx="96" cy="144"/>
            </a:xfrm>
            <a:prstGeom prst="can">
              <a:avLst>
                <a:gd name="adj" fmla="val 37500"/>
              </a:avLst>
            </a:prstGeom>
            <a:solidFill>
              <a:schemeClr val="bg2"/>
            </a:solidFill>
            <a:ln w="9525" cap="flat" cmpd="sng">
              <a:solidFill>
                <a:schemeClr val="tx1"/>
              </a:solidFill>
              <a:prstDash val="solid"/>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87" name="Moon 70686"/>
            <p:cNvSpPr/>
            <p:nvPr/>
          </p:nvSpPr>
          <p:spPr>
            <a:xfrm>
              <a:off x="4080" y="3360"/>
              <a:ext cx="144" cy="96"/>
            </a:xfrm>
            <a:prstGeom prst="moon">
              <a:avLst>
                <a:gd name="adj" fmla="val 50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grpSp>
      <p:grpSp>
        <p:nvGrpSpPr>
          <p:cNvPr id="70689" name="Group 70688"/>
          <p:cNvGrpSpPr/>
          <p:nvPr/>
        </p:nvGrpSpPr>
        <p:grpSpPr>
          <a:xfrm>
            <a:off x="7239000" y="4038600"/>
            <a:ext cx="1447800" cy="381000"/>
            <a:chOff x="3552" y="3360"/>
            <a:chExt cx="912" cy="432"/>
          </a:xfrm>
        </p:grpSpPr>
        <p:sp>
          <p:nvSpPr>
            <p:cNvPr id="70690" name="Oval 70689"/>
            <p:cNvSpPr/>
            <p:nvPr/>
          </p:nvSpPr>
          <p:spPr>
            <a:xfrm>
              <a:off x="3552" y="3408"/>
              <a:ext cx="96" cy="96"/>
            </a:xfrm>
            <a:prstGeom prst="ellipse">
              <a:avLst/>
            </a:prstGeom>
            <a:solidFill>
              <a:schemeClr val="bg2"/>
            </a:solidFill>
            <a:ln w="9525" cap="flat" cmpd="sng">
              <a:solidFill>
                <a:schemeClr val="tx1"/>
              </a:solidFill>
              <a:prstDash val="solid"/>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91" name="Hexagon 70690"/>
            <p:cNvSpPr/>
            <p:nvPr/>
          </p:nvSpPr>
          <p:spPr>
            <a:xfrm>
              <a:off x="3696" y="3504"/>
              <a:ext cx="144" cy="144"/>
            </a:xfrm>
            <a:prstGeom prst="hexagon">
              <a:avLst>
                <a:gd name="adj" fmla="val 25000"/>
                <a:gd name="vf" fmla="val 11547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92" name="Isosceles Triangle 70691"/>
            <p:cNvSpPr/>
            <p:nvPr/>
          </p:nvSpPr>
          <p:spPr>
            <a:xfrm>
              <a:off x="3792" y="3408"/>
              <a:ext cx="192" cy="96"/>
            </a:xfrm>
            <a:prstGeom prst="triangle">
              <a:avLst>
                <a:gd name="adj" fmla="val 50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93" name="Right Triangle 70692"/>
            <p:cNvSpPr/>
            <p:nvPr/>
          </p:nvSpPr>
          <p:spPr>
            <a:xfrm>
              <a:off x="3936" y="3600"/>
              <a:ext cx="96" cy="144"/>
            </a:xfrm>
            <a:prstGeom prst="rtTriangle">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94" name="Cross 70693"/>
            <p:cNvSpPr/>
            <p:nvPr/>
          </p:nvSpPr>
          <p:spPr>
            <a:xfrm>
              <a:off x="3696" y="3696"/>
              <a:ext cx="96" cy="96"/>
            </a:xfrm>
            <a:prstGeom prst="plus">
              <a:avLst>
                <a:gd name="adj" fmla="val 25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95" name="Can 70694"/>
            <p:cNvSpPr/>
            <p:nvPr/>
          </p:nvSpPr>
          <p:spPr>
            <a:xfrm>
              <a:off x="3552" y="3600"/>
              <a:ext cx="96" cy="144"/>
            </a:xfrm>
            <a:prstGeom prst="can">
              <a:avLst>
                <a:gd name="adj" fmla="val 37500"/>
              </a:avLst>
            </a:prstGeom>
            <a:solidFill>
              <a:schemeClr val="bg2"/>
            </a:solidFill>
            <a:ln w="9525" cap="flat" cmpd="sng">
              <a:solidFill>
                <a:schemeClr val="tx1"/>
              </a:solidFill>
              <a:prstDash val="solid"/>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96" name="Moon 70695"/>
            <p:cNvSpPr/>
            <p:nvPr/>
          </p:nvSpPr>
          <p:spPr>
            <a:xfrm>
              <a:off x="3648" y="3360"/>
              <a:ext cx="144" cy="96"/>
            </a:xfrm>
            <a:prstGeom prst="moon">
              <a:avLst>
                <a:gd name="adj" fmla="val 50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97" name="Oval 70696"/>
            <p:cNvSpPr/>
            <p:nvPr/>
          </p:nvSpPr>
          <p:spPr>
            <a:xfrm>
              <a:off x="3984" y="3408"/>
              <a:ext cx="96" cy="96"/>
            </a:xfrm>
            <a:prstGeom prst="ellipse">
              <a:avLst/>
            </a:prstGeom>
            <a:solidFill>
              <a:schemeClr val="bg2"/>
            </a:solidFill>
            <a:ln w="9525" cap="flat" cmpd="sng">
              <a:solidFill>
                <a:schemeClr val="tx1"/>
              </a:solidFill>
              <a:prstDash val="solid"/>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98" name="Hexagon 70697"/>
            <p:cNvSpPr/>
            <p:nvPr/>
          </p:nvSpPr>
          <p:spPr>
            <a:xfrm>
              <a:off x="4128" y="3504"/>
              <a:ext cx="144" cy="144"/>
            </a:xfrm>
            <a:prstGeom prst="hexagon">
              <a:avLst>
                <a:gd name="adj" fmla="val 25000"/>
                <a:gd name="vf" fmla="val 11547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699" name="Isosceles Triangle 70698"/>
            <p:cNvSpPr/>
            <p:nvPr/>
          </p:nvSpPr>
          <p:spPr>
            <a:xfrm>
              <a:off x="4224" y="3408"/>
              <a:ext cx="192" cy="96"/>
            </a:xfrm>
            <a:prstGeom prst="triangle">
              <a:avLst>
                <a:gd name="adj" fmla="val 50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700" name="Right Triangle 70699"/>
            <p:cNvSpPr/>
            <p:nvPr/>
          </p:nvSpPr>
          <p:spPr>
            <a:xfrm>
              <a:off x="4368" y="3600"/>
              <a:ext cx="96" cy="144"/>
            </a:xfrm>
            <a:prstGeom prst="rtTriangle">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701" name="Cross 70700"/>
            <p:cNvSpPr/>
            <p:nvPr/>
          </p:nvSpPr>
          <p:spPr>
            <a:xfrm>
              <a:off x="4128" y="3696"/>
              <a:ext cx="96" cy="96"/>
            </a:xfrm>
            <a:prstGeom prst="plus">
              <a:avLst>
                <a:gd name="adj" fmla="val 25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702" name="Can 70701"/>
            <p:cNvSpPr/>
            <p:nvPr/>
          </p:nvSpPr>
          <p:spPr>
            <a:xfrm>
              <a:off x="3984" y="3600"/>
              <a:ext cx="96" cy="144"/>
            </a:xfrm>
            <a:prstGeom prst="can">
              <a:avLst>
                <a:gd name="adj" fmla="val 37500"/>
              </a:avLst>
            </a:prstGeom>
            <a:solidFill>
              <a:schemeClr val="bg2"/>
            </a:solidFill>
            <a:ln w="9525" cap="flat" cmpd="sng">
              <a:solidFill>
                <a:schemeClr val="tx1"/>
              </a:solidFill>
              <a:prstDash val="solid"/>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sp>
          <p:nvSpPr>
            <p:cNvPr id="70703" name="Moon 70702"/>
            <p:cNvSpPr/>
            <p:nvPr/>
          </p:nvSpPr>
          <p:spPr>
            <a:xfrm>
              <a:off x="4080" y="3360"/>
              <a:ext cx="144" cy="96"/>
            </a:xfrm>
            <a:prstGeom prst="moon">
              <a:avLst>
                <a:gd name="adj" fmla="val 50000"/>
              </a:avLst>
            </a:prstGeom>
            <a:solidFill>
              <a:schemeClr val="bg2"/>
            </a:solidFill>
            <a:ln w="9525" cap="flat" cmpd="sng">
              <a:solidFill>
                <a:schemeClr val="tx1"/>
              </a:solidFill>
              <a:prstDash val="solid"/>
              <a:miter/>
              <a:headEnd type="none" w="med" len="med"/>
              <a:tailEnd type="none" w="med" len="med"/>
            </a:ln>
          </p:spPr>
          <p:txBody>
            <a:bodyPr/>
            <a:p>
              <a:endParaRPr lang="en-US" sz="100">
                <a:latin typeface="ＤＦ中太楷書体" panose="02010609010101010101" charset="-128"/>
                <a:ea typeface="ＤＦ中太楷書体" panose="02010609010101010101" charset="-128"/>
                <a:cs typeface="ＤＦ中太楷書体" panose="02010609010101010101" charset="-128"/>
              </a:endParaRPr>
            </a:p>
          </p:txBody>
        </p:sp>
      </p:grpSp>
      <p:sp>
        <p:nvSpPr>
          <p:cNvPr id="5" name="Date Placeholder 4"/>
          <p:cNvSpPr>
            <a:spLocks noGrp="1"/>
          </p:cNvSpPr>
          <p:nvPr>
            <p:ph type="dt" sz="half" idx="10"/>
          </p:nvPr>
        </p:nvSpPr>
        <p:spPr/>
        <p:txBody>
          <a:bodyPr/>
          <a:p>
            <a:pPr lvl="0"/>
            <a:fld id="{BB962C8B-B14F-4D97-AF65-F5344CB8AC3E}" type="datetime1">
              <a:rPr lang="en-US">
                <a:latin typeface="ＤＦ中太楷書体" panose="02010609010101010101" charset="-128"/>
              </a:rPr>
            </a:fld>
            <a:endParaRPr lang="en-US">
              <a:latin typeface="ＤＦ中太楷書体" panose="02010609010101010101" charset="-128"/>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74782" name="Title 74781"/>
          <p:cNvSpPr>
            <a:spLocks noGrp="1"/>
          </p:cNvSpPr>
          <p:nvPr>
            <p:ph type="title"/>
          </p:nvPr>
        </p:nvSpPr>
        <p:spPr/>
        <p:txBody>
          <a:bodyPr anchor="ctr" anchorCtr="0">
            <a:normAutofit fontScale="90000"/>
          </a:bodyPr>
          <a:p>
            <a:pPr algn="ctr" defTabSz="457200">
              <a:buClrTx/>
              <a:buSzTx/>
              <a:buFont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noProof="0" dirty="0">
                <a:solidFill>
                  <a:srgbClr val="0909FF"/>
                </a:solidFill>
                <a:effectLst/>
                <a:uLnTx/>
                <a:uFillTx/>
              </a:rPr>
              <a:t>Agents and Environments</a:t>
            </a:r>
            <a:endParaRPr lang="en-US" noProof="0" dirty="0">
              <a:solidFill>
                <a:srgbClr val="0909FF"/>
              </a:solidFill>
              <a:effectLst/>
              <a:uLnTx/>
              <a:uFillTx/>
            </a:endParaRPr>
          </a:p>
        </p:txBody>
      </p:sp>
      <p:sp>
        <p:nvSpPr>
          <p:cNvPr id="74755" name="Text Placeholder 74754"/>
          <p:cNvSpPr>
            <a:spLocks noGrp="1"/>
          </p:cNvSpPr>
          <p:nvPr>
            <p:ph type="body" sz="half" idx="1"/>
          </p:nvPr>
        </p:nvSpPr>
        <p:spPr>
          <a:xfrm>
            <a:off x="457200" y="1600200"/>
            <a:ext cx="4038600" cy="3051175"/>
          </a:xfrm>
        </p:spPr>
        <p:txBody>
          <a:bodyPr/>
          <a:p>
            <a:pPr marL="136525" indent="0">
              <a:buClrTx/>
              <a:buSzTx/>
              <a:buFontTx/>
              <a:buNone/>
            </a:pPr>
            <a:r>
              <a:t>Agent Function: Vacuum Cleaner World</a:t>
            </a:r>
          </a:p>
          <a:p>
            <a:pPr lvl="1"/>
            <a:r>
              <a:t>If the current square is dirty, then suck, otherwise move to the other square</a:t>
            </a:r>
          </a:p>
          <a:p>
            <a:pPr lvl="1"/>
          </a:p>
          <a:p>
            <a:pPr lvl="1"/>
          </a:p>
        </p:txBody>
      </p:sp>
      <p:graphicFrame>
        <p:nvGraphicFramePr>
          <p:cNvPr id="74796" name="Content Placeholder 74795"/>
          <p:cNvGraphicFramePr/>
          <p:nvPr>
            <p:ph sz="half" idx="2"/>
          </p:nvPr>
        </p:nvGraphicFramePr>
        <p:xfrm>
          <a:off x="4648200" y="1600200"/>
          <a:ext cx="4038600" cy="4419600"/>
        </p:xfrm>
        <a:graphic>
          <a:graphicData uri="http://schemas.openxmlformats.org/drawingml/2006/table">
            <a:tbl>
              <a:tblPr/>
              <a:tblGrid>
                <a:gridCol w="2819400"/>
                <a:gridCol w="1219200"/>
              </a:tblGrid>
              <a:tr h="77025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b="1">
                          <a:solidFill>
                            <a:srgbClr val="FF0000"/>
                          </a:solidFill>
                          <a:ea typeface="ＤＦ中太楷書体" panose="02010609010101010101" charset="-128"/>
                          <a:cs typeface="ＤＦ中太楷書体" panose="02010609010101010101" charset="-128"/>
                        </a:rPr>
                        <a:t>Percept Sequence</a:t>
                      </a:r>
                      <a:endParaRPr lang="en-US" sz="1800" b="1">
                        <a:solidFill>
                          <a:srgbClr val="FF0000"/>
                        </a:solidFill>
                        <a:ea typeface="ＤＦ中太楷書体" panose="02010609010101010101" charset="-128"/>
                        <a:cs typeface="ＤＦ中太楷書体" panose="02010609010101010101" charset="-128"/>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b="1">
                          <a:solidFill>
                            <a:srgbClr val="FF0000"/>
                          </a:solidFill>
                          <a:ea typeface="ＤＦ中太楷書体" panose="02010609010101010101" charset="-128"/>
                          <a:cs typeface="ＤＦ中太楷書体" panose="02010609010101010101" charset="-128"/>
                        </a:rPr>
                        <a:t>Action</a:t>
                      </a:r>
                      <a:endParaRPr lang="en-US" sz="1800" b="1">
                        <a:solidFill>
                          <a:srgbClr val="FF0000"/>
                        </a:solidFill>
                        <a:ea typeface="ＤＦ中太楷書体" panose="02010609010101010101" charset="-128"/>
                        <a:cs typeface="ＤＦ中太楷書体" panose="02010609010101010101" charset="-128"/>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2641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[A, Clean]</a:t>
                      </a:r>
                      <a:endParaRPr lang="en-US" sz="1800">
                        <a:solidFill>
                          <a:srgbClr val="FF0000"/>
                        </a:solidFill>
                        <a:ea typeface="ＤＦ中太楷書体" panose="02010609010101010101" charset="-128"/>
                        <a:cs typeface="ＤＦ中太楷書体" panose="02010609010101010101" charset="-128"/>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Right</a:t>
                      </a:r>
                      <a:endParaRPr lang="en-US" sz="1800">
                        <a:solidFill>
                          <a:srgbClr val="FF0000"/>
                        </a:solidFill>
                        <a:ea typeface="ＤＦ中太楷書体" panose="02010609010101010101" charset="-128"/>
                        <a:cs typeface="ＤＦ中太楷書体" panose="02010609010101010101" charset="-128"/>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2768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[A, Dirty]</a:t>
                      </a:r>
                      <a:endParaRPr lang="en-US" sz="1800">
                        <a:solidFill>
                          <a:srgbClr val="FF0000"/>
                        </a:solidFill>
                        <a:ea typeface="ＤＦ中太楷書体" panose="02010609010101010101" charset="-128"/>
                        <a:cs typeface="ＤＦ中太楷書体" panose="02010609010101010101" charset="-128"/>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Suck</a:t>
                      </a:r>
                      <a:endParaRPr lang="en-US" sz="1800">
                        <a:solidFill>
                          <a:srgbClr val="FF0000"/>
                        </a:solidFill>
                        <a:ea typeface="ＤＦ中太楷書体" panose="02010609010101010101" charset="-128"/>
                        <a:cs typeface="ＤＦ中太楷書体" panose="02010609010101010101" charset="-128"/>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2705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[B, Clean]</a:t>
                      </a:r>
                      <a:endParaRPr lang="en-US" sz="1800">
                        <a:solidFill>
                          <a:srgbClr val="FF0000"/>
                        </a:solidFill>
                        <a:ea typeface="ＤＦ中太楷書体" panose="02010609010101010101" charset="-128"/>
                        <a:cs typeface="ＤＦ中太楷書体" panose="02010609010101010101" charset="-128"/>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Left</a:t>
                      </a:r>
                      <a:endParaRPr lang="en-US" sz="1800">
                        <a:solidFill>
                          <a:srgbClr val="FF0000"/>
                        </a:solidFill>
                        <a:ea typeface="ＤＦ中太楷書体" panose="02010609010101010101" charset="-128"/>
                        <a:cs typeface="ＤＦ中太楷書体" panose="02010609010101010101" charset="-128"/>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2832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[B, Dirty]</a:t>
                      </a:r>
                      <a:endParaRPr lang="en-US" sz="1800">
                        <a:solidFill>
                          <a:srgbClr val="FF0000"/>
                        </a:solidFill>
                        <a:ea typeface="ＤＦ中太楷書体" panose="02010609010101010101" charset="-128"/>
                        <a:cs typeface="ＤＦ中太楷書体" panose="02010609010101010101" charset="-128"/>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Suck</a:t>
                      </a:r>
                      <a:endParaRPr lang="en-US" sz="1800">
                        <a:solidFill>
                          <a:srgbClr val="FF0000"/>
                        </a:solidFill>
                        <a:ea typeface="ＤＦ中太楷書体" panose="02010609010101010101" charset="-128"/>
                        <a:cs typeface="ＤＦ中太楷書体" panose="02010609010101010101" charset="-128"/>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6962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[A, Clean], [A, Clean]</a:t>
                      </a:r>
                      <a:endParaRPr lang="en-US" sz="1800">
                        <a:solidFill>
                          <a:srgbClr val="FF0000"/>
                        </a:solidFill>
                        <a:ea typeface="ＤＦ中太楷書体" panose="02010609010101010101" charset="-128"/>
                        <a:cs typeface="ＤＦ中太楷書体" panose="02010609010101010101" charset="-128"/>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Right</a:t>
                      </a:r>
                      <a:endParaRPr lang="en-US" sz="1800">
                        <a:solidFill>
                          <a:srgbClr val="FF0000"/>
                        </a:solidFill>
                        <a:ea typeface="ＤＦ中太楷書体" panose="02010609010101010101" charset="-128"/>
                        <a:cs typeface="ＤＦ中太楷書体" panose="02010609010101010101" charset="-128"/>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70255">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[A, Clean], [A, Dirty]</a:t>
                      </a:r>
                      <a:endParaRPr lang="en-US" sz="1800">
                        <a:solidFill>
                          <a:srgbClr val="FF0000"/>
                        </a:solidFill>
                        <a:ea typeface="ＤＦ中太楷書体" panose="02010609010101010101" charset="-128"/>
                        <a:cs typeface="ＤＦ中太楷書体" panose="02010609010101010101" charset="-128"/>
                      </a:endParaRP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Tahoma" panose="020B0604030504040204" pitchFamily="34" charset="0"/>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Tahoma" panose="020B0604030504040204" pitchFamily="34" charset="0"/>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Tahoma" panose="020B0604030504040204" pitchFamily="34" charset="0"/>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Tahoma" panose="020B0604030504040204" pitchFamily="34" charset="0"/>
                        </a:defRPr>
                      </a:lvl5pPr>
                    </a:lstStyle>
                    <a:p>
                      <a:pPr marL="0" lvl="0" indent="0">
                        <a:buNone/>
                      </a:pPr>
                      <a:r>
                        <a:rPr sz="1800">
                          <a:solidFill>
                            <a:srgbClr val="FF0000"/>
                          </a:solidFill>
                          <a:ea typeface="ＤＦ中太楷書体" panose="02010609010101010101" charset="-128"/>
                          <a:cs typeface="ＤＦ中太楷書体" panose="02010609010101010101" charset="-128"/>
                        </a:rPr>
                        <a:t>Suck</a:t>
                      </a:r>
                      <a:endParaRPr lang="en-US" sz="1800">
                        <a:solidFill>
                          <a:srgbClr val="FF0000"/>
                        </a:solidFill>
                        <a:ea typeface="ＤＦ中太楷書体" panose="02010609010101010101" charset="-128"/>
                        <a:cs typeface="ＤＦ中太楷書体" panose="02010609010101010101" charset="-128"/>
                      </a:endParaRP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5" name="Date Placeholder 4"/>
          <p:cNvSpPr>
            <a:spLocks noGrp="1"/>
          </p:cNvSpPr>
          <p:nvPr>
            <p:ph type="dt" sz="half" idx="10"/>
          </p:nvPr>
        </p:nvSpPr>
        <p:spPr/>
        <p:txBody>
          <a:bodyPr/>
          <a:p>
            <a:pPr lvl="0"/>
            <a:fld id="{BB962C8B-B14F-4D97-AF65-F5344CB8AC3E}" type="datetime1">
              <a:rPr lang="en-US">
                <a:latin typeface="ＤＦ中太楷書体" panose="02010609010101010101" charset="-128"/>
              </a:rPr>
            </a:fld>
            <a:endParaRPr lang="en-US">
              <a:latin typeface="ＤＦ中太楷書体" panose="02010609010101010101" charset="-128"/>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ctr" defTabSz="914400">
              <a:buClrTx/>
              <a:buSzTx/>
              <a:buFontTx/>
              <a:defRPr/>
            </a:pPr>
            <a:r>
              <a:rPr lang="en-US" noProof="0">
                <a:solidFill>
                  <a:srgbClr val="0909FF"/>
                </a:solidFill>
                <a:effectLst/>
                <a:uLnTx/>
                <a:uFillTx/>
              </a:rPr>
              <a:t>What is AI?</a:t>
            </a:r>
            <a:endParaRPr lang="en-US" noProof="0">
              <a:solidFill>
                <a:srgbClr val="0909FF"/>
              </a:solidFill>
              <a:effectLst/>
              <a:uLnTx/>
              <a:uFillTx/>
            </a:endParaRPr>
          </a:p>
        </p:txBody>
      </p:sp>
      <p:sp>
        <p:nvSpPr>
          <p:cNvPr id="10243" name="Rectangle 3"/>
          <p:cNvSpPr>
            <a:spLocks noGrp="1" noChangeArrowheads="1"/>
          </p:cNvSpPr>
          <p:nvPr>
            <p:ph type="body" idx="4294967295"/>
          </p:nvPr>
        </p:nvSpPr>
        <p:spPr>
          <a:xfrm>
            <a:off x="914400" y="1144429"/>
            <a:ext cx="8229600" cy="4942205"/>
          </a:xfrm>
        </p:spPr>
        <p:txBody>
          <a:bodyPr/>
          <a:lstStyle/>
          <a:p>
            <a:pPr eaLnBrk="1" hangingPunct="1">
              <a:lnSpc>
                <a:spcPct val="90000"/>
              </a:lnSpc>
              <a:defRPr/>
            </a:pPr>
            <a:r>
              <a:rPr lang="en-US" sz="1600" b="1" dirty="0" smtClean="0">
                <a:solidFill>
                  <a:srgbClr val="FF0000"/>
                </a:solidFill>
                <a:sym typeface="ＤＦ中太楷書体" panose="02010609010101010101" charset="-128"/>
              </a:rPr>
              <a:t>Intelligence:</a:t>
            </a:r>
            <a:endParaRPr lang="en-US" sz="1600" b="1" dirty="0" smtClean="0">
              <a:solidFill>
                <a:srgbClr val="FF0000"/>
              </a:solidFill>
            </a:endParaRPr>
          </a:p>
          <a:p>
            <a:pPr lvl="1" eaLnBrk="1" hangingPunct="1">
              <a:lnSpc>
                <a:spcPct val="90000"/>
              </a:lnSpc>
              <a:defRPr/>
            </a:pPr>
            <a:r>
              <a:rPr lang="en-US" sz="1600" b="1" dirty="0" smtClean="0">
                <a:sym typeface="ＤＦ中太楷書体" panose="02010609010101010101" charset="-128"/>
              </a:rPr>
              <a:t>capacity to learn and solve problems</a:t>
            </a:r>
            <a:r>
              <a:rPr lang="ja-JP" altLang="en-US" sz="1600" b="1" dirty="0" smtClean="0">
                <a:latin typeface="ＤＦ中太楷書体" panose="02010609010101010101" charset="-128"/>
                <a:sym typeface="ＤＦ中太楷書体" panose="02010609010101010101" charset="-128"/>
              </a:rPr>
              <a:t>”</a:t>
            </a:r>
            <a:endParaRPr lang="en-US" sz="1600" b="1" dirty="0" smtClean="0"/>
          </a:p>
          <a:p>
            <a:pPr lvl="2" eaLnBrk="1" hangingPunct="1">
              <a:lnSpc>
                <a:spcPct val="90000"/>
              </a:lnSpc>
              <a:buFontTx/>
              <a:buNone/>
              <a:defRPr/>
            </a:pPr>
            <a:r>
              <a:rPr lang="en-US" sz="1600" b="1" dirty="0" smtClean="0">
                <a:sym typeface="ＤＦ中太楷書体" panose="02010609010101010101" charset="-128"/>
              </a:rPr>
              <a:t>(Webster dictionary) </a:t>
            </a:r>
            <a:endParaRPr lang="en-US" sz="1600" b="1" dirty="0" smtClean="0"/>
          </a:p>
          <a:p>
            <a:pPr lvl="1" eaLnBrk="1" hangingPunct="1">
              <a:lnSpc>
                <a:spcPct val="90000"/>
              </a:lnSpc>
              <a:defRPr/>
            </a:pPr>
            <a:r>
              <a:rPr lang="en-US" sz="1600" b="1" dirty="0" smtClean="0">
                <a:sym typeface="ＤＦ中太楷書体" panose="02010609010101010101" charset="-128"/>
              </a:rPr>
              <a:t>the ability to act rationally</a:t>
            </a:r>
            <a:endParaRPr lang="en-US" sz="1600" b="1" dirty="0" smtClean="0"/>
          </a:p>
          <a:p>
            <a:pPr marL="57150" indent="0" eaLnBrk="1" hangingPunct="1">
              <a:lnSpc>
                <a:spcPct val="90000"/>
              </a:lnSpc>
              <a:defRPr/>
            </a:pPr>
            <a:r>
              <a:rPr lang="en-US" altLang="ar-JO" sz="1600" dirty="0">
                <a:solidFill>
                  <a:srgbClr val="FF0000"/>
                </a:solidFill>
                <a:latin typeface="ＤＦ中太楷書体" panose="02010609010101010101" charset="-128"/>
                <a:cs typeface="Arial" panose="020B0604020202020204" pitchFamily="34" charset="0"/>
                <a:sym typeface="ＤＦ中太楷書体" panose="02010609010101010101" charset="-128"/>
              </a:rPr>
              <a:t>AI is the part of computer science concerned with design of computer systems that exhibit human intelligence</a:t>
            </a:r>
            <a:endParaRPr lang="en-US" altLang="ar-JO" sz="1600" dirty="0">
              <a:solidFill>
                <a:srgbClr val="FF0000"/>
              </a:solidFill>
              <a:latin typeface="ＤＦ中太楷書体" panose="02010609010101010101" charset="-128"/>
              <a:cs typeface="Arial" panose="020B0604020202020204" pitchFamily="34" charset="0"/>
              <a:sym typeface="ＤＦ中太楷書体" panose="02010609010101010101" charset="-128"/>
            </a:endParaRPr>
          </a:p>
          <a:p>
            <a:pPr marL="57150" indent="0" eaLnBrk="1" hangingPunct="1">
              <a:lnSpc>
                <a:spcPct val="90000"/>
              </a:lnSpc>
              <a:defRPr/>
            </a:pPr>
            <a:r>
              <a:rPr lang="en-US" altLang="en-US" sz="1600" dirty="0" smtClean="0">
                <a:solidFill>
                  <a:srgbClr val="FF0000"/>
                </a:solidFill>
                <a:sym typeface="ＤＦ中太楷書体" panose="02010609010101010101" charset="-128"/>
              </a:rPr>
              <a:t>It is a branch of Computer science by which we can create a intelligent machines which will behave like a humans, think like a humans, able to make decisions</a:t>
            </a:r>
            <a:endParaRPr lang="en-US" sz="1600" smtClean="0">
              <a:solidFill>
                <a:srgbClr val="FF0000"/>
              </a:solidFill>
            </a:endParaRPr>
          </a:p>
          <a:p>
            <a:r>
              <a:rPr lang="en-US" sz="1600" smtClean="0"/>
              <a:t>Views of AI fall into four categories:</a:t>
            </a:r>
            <a:endParaRPr lang="en-US" sz="1600" smtClean="0"/>
          </a:p>
          <a:p>
            <a:pPr lvl="1"/>
            <a:r>
              <a:rPr lang="en-US" sz="1600" smtClean="0"/>
              <a:t>Systems that </a:t>
            </a:r>
            <a:r>
              <a:rPr lang="en-US" sz="1600" smtClean="0">
                <a:solidFill>
                  <a:srgbClr val="FF0000"/>
                </a:solidFill>
              </a:rPr>
              <a:t>act like humans</a:t>
            </a:r>
            <a:endParaRPr lang="en-US" sz="1600" smtClean="0">
              <a:solidFill>
                <a:srgbClr val="FF0000"/>
              </a:solidFill>
            </a:endParaRPr>
          </a:p>
          <a:p>
            <a:pPr lvl="1"/>
            <a:r>
              <a:rPr lang="en-US" sz="1600" smtClean="0"/>
              <a:t>Systems that </a:t>
            </a:r>
            <a:r>
              <a:rPr lang="en-US" sz="1600" smtClean="0">
                <a:solidFill>
                  <a:srgbClr val="FF0000"/>
                </a:solidFill>
              </a:rPr>
              <a:t>think like humans</a:t>
            </a:r>
            <a:endParaRPr lang="en-US" sz="1600" smtClean="0">
              <a:solidFill>
                <a:srgbClr val="FF0000"/>
              </a:solidFill>
            </a:endParaRPr>
          </a:p>
          <a:p>
            <a:pPr lvl="1"/>
            <a:r>
              <a:rPr lang="en-US" sz="1600" smtClean="0"/>
              <a:t>Systems that </a:t>
            </a:r>
            <a:r>
              <a:rPr lang="en-US" sz="1600" smtClean="0">
                <a:solidFill>
                  <a:srgbClr val="FF0000"/>
                </a:solidFill>
              </a:rPr>
              <a:t>act rationally</a:t>
            </a:r>
            <a:endParaRPr lang="en-US" sz="1600" smtClean="0">
              <a:solidFill>
                <a:srgbClr val="FF0000"/>
              </a:solidFill>
            </a:endParaRPr>
          </a:p>
          <a:p>
            <a:pPr lvl="1"/>
            <a:r>
              <a:rPr lang="en-US" sz="1600" smtClean="0"/>
              <a:t>Systems that </a:t>
            </a:r>
            <a:r>
              <a:rPr lang="en-US" sz="1600" smtClean="0">
                <a:solidFill>
                  <a:srgbClr val="FF0000"/>
                </a:solidFill>
              </a:rPr>
              <a:t>think rationally</a:t>
            </a:r>
            <a:endParaRPr lang="en-US" sz="1600" smtClean="0">
              <a:solidFill>
                <a:srgbClr val="FF0000"/>
              </a:solidFill>
            </a:endParaRPr>
          </a:p>
          <a:p>
            <a:r>
              <a:rPr lang="en-US" sz="1600" smtClean="0"/>
              <a:t>In this course, we are going to focus on systems that act rationally, i.e</a:t>
            </a:r>
            <a:r>
              <a:rPr lang="en-US" sz="1600" smtClean="0">
                <a:solidFill>
                  <a:srgbClr val="FF0000"/>
                </a:solidFill>
              </a:rPr>
              <a:t>., the creation, design and implementation of rational agents</a:t>
            </a:r>
            <a:r>
              <a:rPr lang="en-US" sz="1600" smtClean="0"/>
              <a:t>.</a:t>
            </a:r>
            <a:endParaRPr lang="en-US" sz="1600" smtClean="0"/>
          </a:p>
          <a:p>
            <a:pPr>
              <a:buFontTx/>
              <a:buNone/>
            </a:pPr>
            <a:r>
              <a:rPr lang="en-US" sz="1600" smtClean="0"/>
              <a:t>
</a:t>
            </a:r>
            <a:endParaRPr lang="en-US" sz="1600" smtClean="0"/>
          </a:p>
        </p:txBody>
      </p:sp>
      <p:sp>
        <p:nvSpPr>
          <p:cNvPr id="2" name="Date Placeholder 1"/>
          <p:cNvSpPr>
            <a:spLocks noGrp="1"/>
          </p:cNvSpPr>
          <p:nvPr>
            <p:ph type="dt" sz="half" idx="10"/>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170" name="Rectangle 2"/>
          <p:cNvSpPr>
            <a:spLocks noGrp="1" noChangeArrowheads="1"/>
          </p:cNvSpPr>
          <p:nvPr>
            <p:ph type="title" idx="4294967295"/>
          </p:nvPr>
        </p:nvSpPr>
        <p:spPr>
          <a:noFill/>
          <a:ln>
            <a:noFill/>
          </a:ln>
          <a:effectLst/>
          <a:sp3d prstMaterial="plastic"/>
        </p:spPr>
        <p:txBody>
          <a:bodyPr anchor="t" anchorCtr="0">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w="6350">
                  <a:noFill/>
                </a:ln>
                <a:solidFill>
                  <a:srgbClr val="0909FF"/>
                </a:solidFill>
                <a:effectLst/>
                <a:uLnTx/>
                <a:uFillTx/>
                <a:latin typeface="+mj-lt"/>
              </a:rPr>
              <a:t>Vacuum-cleaner </a:t>
            </a:r>
            <a:r>
              <a:rPr kumimoji="0" lang="en-US" sz="4000" b="1" i="0" u="none" strike="noStrike" kern="1200" cap="none" spc="0" normalizeH="0" baseline="0" noProof="0" dirty="0" smtClean="0">
                <a:ln w="6350">
                  <a:noFill/>
                </a:ln>
                <a:solidFill>
                  <a:srgbClr val="0909FF"/>
                </a:solidFill>
                <a:effectLst/>
                <a:uLnTx/>
                <a:uFillTx/>
                <a:latin typeface="+mj-lt"/>
              </a:rPr>
              <a:t>World</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9219" name="Rectangle 3"/>
          <p:cNvSpPr>
            <a:spLocks noGrp="1"/>
          </p:cNvSpPr>
          <p:nvPr>
            <p:ph type="body"/>
          </p:nvPr>
        </p:nvSpPr>
        <p:spPr>
          <a:xfrm>
            <a:off x="457200" y="1066800"/>
            <a:ext cx="8229600" cy="993775"/>
          </a:xfrm>
        </p:spPr>
        <p:txBody>
          <a:bodyPr vert="horz" wrap="square" lIns="91440" tIns="45720" rIns="91440" bIns="45720" anchor="t" anchorCtr="0"/>
          <a:p>
            <a:pPr>
              <a:buFont typeface="Wingdings" panose="05000000000000000000" charset="0"/>
              <a:buChar char="Ø"/>
            </a:pPr>
            <a:r>
              <a:rPr dirty="0">
                <a:solidFill>
                  <a:srgbClr val="002060"/>
                </a:solidFill>
              </a:rPr>
              <a:t>Percepts: </a:t>
            </a:r>
            <a:r>
              <a:rPr i="1" dirty="0">
                <a:solidFill>
                  <a:srgbClr val="002060"/>
                </a:solidFill>
              </a:rPr>
              <a:t>location</a:t>
            </a:r>
            <a:r>
              <a:rPr dirty="0">
                <a:solidFill>
                  <a:srgbClr val="002060"/>
                </a:solidFill>
              </a:rPr>
              <a:t> and </a:t>
            </a:r>
            <a:r>
              <a:rPr i="1" dirty="0">
                <a:solidFill>
                  <a:srgbClr val="002060"/>
                </a:solidFill>
              </a:rPr>
              <a:t>contents</a:t>
            </a:r>
            <a:r>
              <a:rPr dirty="0">
                <a:solidFill>
                  <a:srgbClr val="002060"/>
                </a:solidFill>
              </a:rPr>
              <a:t>, e.g., [A,Dirty]</a:t>
            </a:r>
            <a:endParaRPr dirty="0">
              <a:solidFill>
                <a:srgbClr val="002060"/>
              </a:solidFill>
            </a:endParaRPr>
          </a:p>
          <a:p>
            <a:pPr>
              <a:buFont typeface="Wingdings" panose="05000000000000000000" charset="0"/>
              <a:buChar char="Ø"/>
            </a:pPr>
            <a:r>
              <a:rPr dirty="0">
                <a:solidFill>
                  <a:srgbClr val="002060"/>
                </a:solidFill>
              </a:rPr>
              <a:t>Actions: </a:t>
            </a:r>
            <a:r>
              <a:rPr i="1" dirty="0">
                <a:solidFill>
                  <a:srgbClr val="002060"/>
                </a:solidFill>
              </a:rPr>
              <a:t>Left</a:t>
            </a:r>
            <a:r>
              <a:rPr dirty="0">
                <a:solidFill>
                  <a:srgbClr val="002060"/>
                </a:solidFill>
              </a:rPr>
              <a:t>, </a:t>
            </a:r>
            <a:r>
              <a:rPr i="1" dirty="0">
                <a:solidFill>
                  <a:srgbClr val="002060"/>
                </a:solidFill>
              </a:rPr>
              <a:t>Right</a:t>
            </a:r>
            <a:r>
              <a:rPr dirty="0">
                <a:solidFill>
                  <a:srgbClr val="002060"/>
                </a:solidFill>
              </a:rPr>
              <a:t>, </a:t>
            </a:r>
            <a:r>
              <a:rPr i="1" dirty="0">
                <a:solidFill>
                  <a:srgbClr val="002060"/>
                </a:solidFill>
              </a:rPr>
              <a:t>Pick_Dirt</a:t>
            </a:r>
            <a:r>
              <a:rPr dirty="0">
                <a:solidFill>
                  <a:srgbClr val="002060"/>
                </a:solidFill>
              </a:rPr>
              <a:t>, </a:t>
            </a:r>
            <a:r>
              <a:rPr i="1" dirty="0">
                <a:solidFill>
                  <a:srgbClr val="002060"/>
                </a:solidFill>
              </a:rPr>
              <a:t>NoOp</a:t>
            </a:r>
            <a:endParaRPr dirty="0">
              <a:solidFill>
                <a:srgbClr val="002060"/>
              </a:solidFill>
            </a:endParaRPr>
          </a:p>
        </p:txBody>
      </p:sp>
      <p:pic>
        <p:nvPicPr>
          <p:cNvPr id="7172" name="Picture 4" descr="vacuum2-environment"/>
          <p:cNvPicPr>
            <a:picLocks noChangeAspect="1" noChangeArrowheads="1"/>
          </p:cNvPicPr>
          <p:nvPr/>
        </p:nvPicPr>
        <p:blipFill>
          <a:blip r:embed="rId1"/>
          <a:srcRect/>
          <a:stretch>
            <a:fillRect/>
          </a:stretch>
        </p:blipFill>
        <p:spPr bwMode="auto">
          <a:xfrm>
            <a:off x="2895600" y="1981200"/>
            <a:ext cx="3276600" cy="1676400"/>
          </a:xfrm>
          <a:prstGeom prst="rect">
            <a:avLst/>
          </a:prstGeom>
          <a:ln>
            <a:noFill/>
          </a:ln>
          <a:effectLst>
            <a:outerShdw blurRad="292100" dist="139700" dir="2700000" algn="tl" rotWithShape="0">
              <a:srgbClr val="333333">
                <a:alpha val="65000"/>
              </a:srgbClr>
            </a:outerShdw>
          </a:effectLst>
        </p:spPr>
      </p:pic>
      <p:pic>
        <p:nvPicPr>
          <p:cNvPr id="9221" name="Picture 6" descr="lecture1"/>
          <p:cNvPicPr>
            <a:picLocks noChangeAspect="1"/>
          </p:cNvPicPr>
          <p:nvPr/>
        </p:nvPicPr>
        <p:blipFill>
          <a:blip r:embed="rId2"/>
          <a:stretch>
            <a:fillRect/>
          </a:stretch>
        </p:blipFill>
        <p:spPr>
          <a:xfrm>
            <a:off x="989013" y="3657600"/>
            <a:ext cx="7240587" cy="3133725"/>
          </a:xfrm>
          <a:prstGeom prst="rect">
            <a:avLst/>
          </a:prstGeom>
          <a:noFill/>
          <a:ln w="9525">
            <a:noFill/>
          </a:ln>
        </p:spPr>
      </p:pic>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tx1">
            <a:alpha val="33000"/>
          </a:schemeClr>
        </a:solidFill>
        <a:effectLst/>
      </p:bgPr>
    </p:bg>
    <p:spTree>
      <p:nvGrpSpPr>
        <p:cNvPr id="1" name=""/>
        <p:cNvGrpSpPr/>
        <p:nvPr/>
      </p:nvGrpSpPr>
      <p:grpSpPr/>
      <p:sp>
        <p:nvSpPr>
          <p:cNvPr id="12289" name="Title 12288"/>
          <p:cNvSpPr>
            <a:spLocks noGrp="1"/>
          </p:cNvSpPr>
          <p:nvPr>
            <p:ph type="title"/>
          </p:nvPr>
        </p:nvSpPr>
        <p:spPr>
          <a:xfrm>
            <a:off x="685800" y="609600"/>
            <a:ext cx="8350250" cy="857250"/>
          </a:xfrm>
        </p:spPr>
        <p:txBody>
          <a:bodyPr wrap="square" lIns="90000" tIns="46800" rIns="90000" bIns="46800" anchor="ctr" anchorCtr="0">
            <a:normAutofit fontScale="90000"/>
          </a:bodyPr>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noProof="0" dirty="0">
                <a:solidFill>
                  <a:srgbClr val="0909FF"/>
                </a:solidFill>
                <a:effectLst/>
                <a:uLnTx/>
                <a:uFillTx/>
              </a:rPr>
              <a:t>Program implements the agent function tabulated in Fig. 2.3</a:t>
            </a:r>
            <a:endParaRPr lang="en-US" sz="4000" noProof="0" dirty="0">
              <a:solidFill>
                <a:srgbClr val="0909FF"/>
              </a:solidFill>
              <a:effectLst/>
              <a:uLnTx/>
              <a:uFillTx/>
            </a:endParaRPr>
          </a:p>
        </p:txBody>
      </p:sp>
      <p:sp>
        <p:nvSpPr>
          <p:cNvPr id="12290" name="Text Placeholder 12289"/>
          <p:cNvSpPr>
            <a:spLocks noGrp="1"/>
          </p:cNvSpPr>
          <p:nvPr>
            <p:ph type="body" idx="1"/>
          </p:nvPr>
        </p:nvSpPr>
        <p:spPr>
          <a:xfrm>
            <a:off x="685800" y="1981200"/>
            <a:ext cx="7772400" cy="1983740"/>
          </a:xfrm>
        </p:spPr>
        <p:txBody>
          <a:bodyPr wrap="square" lIns="90000" tIns="46800" rIns="90000" bIns="46800" anchor="t" anchorCtr="0"/>
          <a:p>
            <a:pPr indent="-340995" defTabSz="457200">
              <a:spcBef>
                <a:spcPts val="600"/>
              </a:spcBef>
              <a:buClrTx/>
              <a:buSzPct val="80000"/>
              <a:buFontTx/>
              <a:buNone/>
              <a:tabLst>
                <a:tab pos="913130" algn="l"/>
                <a:tab pos="1827530" algn="l"/>
                <a:tab pos="2741930" algn="l"/>
                <a:tab pos="3656330" algn="l"/>
                <a:tab pos="4570730" algn="l"/>
                <a:tab pos="5485130" algn="l"/>
                <a:tab pos="6399530" algn="l"/>
                <a:tab pos="7313930" algn="l"/>
                <a:tab pos="8228330" algn="l"/>
                <a:tab pos="9142730" algn="l"/>
                <a:tab pos="10057130" algn="l"/>
              </a:tabLst>
            </a:pPr>
            <a:r>
              <a:rPr lang="en-US" altLang="x-none" sz="2400" b="1" dirty="0" err="1">
                <a:solidFill>
                  <a:srgbClr val="000000"/>
                </a:solidFill>
              </a:rPr>
              <a:t>Function</a:t>
            </a:r>
            <a:r>
              <a:rPr lang="en-US" altLang="x-none" sz="2400" dirty="0" err="1">
                <a:solidFill>
                  <a:srgbClr val="000000"/>
                </a:solidFill>
              </a:rPr>
              <a:t> Reflex-Vacuum-Agent([</a:t>
            </a:r>
            <a:r>
              <a:rPr lang="en-US" altLang="x-none" sz="2400" i="1" dirty="0" err="1">
                <a:solidFill>
                  <a:srgbClr val="000000"/>
                </a:solidFill>
              </a:rPr>
              <a:t>location,status</a:t>
            </a:r>
            <a:r>
              <a:rPr lang="en-US" altLang="x-none" sz="2400" dirty="0" err="1">
                <a:solidFill>
                  <a:srgbClr val="000000"/>
                </a:solidFill>
              </a:rPr>
              <a:t>])  return an action</a:t>
            </a:r>
            <a:endParaRPr lang="en-US" altLang="x-none" sz="2400" dirty="0" err="1">
              <a:solidFill>
                <a:srgbClr val="000000"/>
              </a:solidFill>
            </a:endParaRPr>
          </a:p>
          <a:p>
            <a:pPr indent="-340995" defTabSz="457200">
              <a:spcBef>
                <a:spcPts val="600"/>
              </a:spcBef>
              <a:buClrTx/>
              <a:buSzPct val="80000"/>
              <a:buFontTx/>
              <a:buNone/>
              <a:tabLst>
                <a:tab pos="913130" algn="l"/>
                <a:tab pos="1827530" algn="l"/>
                <a:tab pos="2741930" algn="l"/>
                <a:tab pos="3656330" algn="l"/>
                <a:tab pos="4570730" algn="l"/>
                <a:tab pos="5485130" algn="l"/>
                <a:tab pos="6399530" algn="l"/>
                <a:tab pos="7313930" algn="l"/>
                <a:tab pos="8228330" algn="l"/>
                <a:tab pos="9142730" algn="l"/>
                <a:tab pos="10057130" algn="l"/>
              </a:tabLst>
            </a:pPr>
            <a:r>
              <a:rPr lang="en-US" altLang="x-none" sz="2400" dirty="0" err="1">
                <a:solidFill>
                  <a:srgbClr val="000000"/>
                </a:solidFill>
                <a:cs typeface="Arial" panose="020B0604020202020204" pitchFamily="34" charset="0"/>
              </a:rPr>
              <a:t>    </a:t>
            </a:r>
            <a:r>
              <a:rPr lang="en-US" altLang="x-none" sz="2400" b="1" dirty="0" err="1">
                <a:solidFill>
                  <a:srgbClr val="000000"/>
                </a:solidFill>
                <a:cs typeface="Arial" panose="020B0604020202020204" pitchFamily="34" charset="0"/>
              </a:rPr>
              <a:t>If</a:t>
            </a:r>
            <a:r>
              <a:rPr lang="en-US" altLang="x-none" sz="2400" dirty="0" err="1">
                <a:solidFill>
                  <a:srgbClr val="000000"/>
                </a:solidFill>
                <a:cs typeface="Arial" panose="020B0604020202020204" pitchFamily="34" charset="0"/>
              </a:rPr>
              <a:t> </a:t>
            </a:r>
            <a:r>
              <a:rPr lang="en-US" altLang="x-none" sz="2400" i="1" dirty="0" err="1">
                <a:solidFill>
                  <a:srgbClr val="000000"/>
                </a:solidFill>
                <a:cs typeface="Arial" panose="020B0604020202020204" pitchFamily="34" charset="0"/>
              </a:rPr>
              <a:t>status =  Dirty</a:t>
            </a:r>
            <a:r>
              <a:rPr lang="en-US" altLang="x-none" sz="2400" dirty="0" err="1">
                <a:solidFill>
                  <a:srgbClr val="000000"/>
                </a:solidFill>
                <a:cs typeface="Arial" panose="020B0604020202020204" pitchFamily="34" charset="0"/>
              </a:rPr>
              <a:t> </a:t>
            </a:r>
            <a:r>
              <a:rPr lang="en-US" altLang="x-none" sz="2400" b="1" dirty="0" err="1">
                <a:solidFill>
                  <a:srgbClr val="000000"/>
                </a:solidFill>
                <a:cs typeface="Arial" panose="020B0604020202020204" pitchFamily="34" charset="0"/>
              </a:rPr>
              <a:t>then return</a:t>
            </a:r>
            <a:r>
              <a:rPr lang="en-US" altLang="x-none" sz="2400" dirty="0" err="1">
                <a:solidFill>
                  <a:srgbClr val="000000"/>
                </a:solidFill>
                <a:cs typeface="Arial" panose="020B0604020202020204" pitchFamily="34" charset="0"/>
              </a:rPr>
              <a:t> </a:t>
            </a:r>
            <a:r>
              <a:rPr lang="en-US" altLang="x-none" sz="2400" i="1" dirty="0" err="1">
                <a:solidFill>
                  <a:srgbClr val="000000"/>
                </a:solidFill>
                <a:cs typeface="Arial" panose="020B0604020202020204" pitchFamily="34" charset="0"/>
              </a:rPr>
              <a:t>Suck</a:t>
            </a:r>
            <a:endParaRPr lang="en-US" altLang="x-none" sz="2400" i="1" dirty="0" err="1">
              <a:solidFill>
                <a:srgbClr val="000000"/>
              </a:solidFill>
              <a:cs typeface="Arial" panose="020B0604020202020204" pitchFamily="34" charset="0"/>
            </a:endParaRPr>
          </a:p>
          <a:p>
            <a:pPr indent="-340995" defTabSz="457200">
              <a:spcBef>
                <a:spcPts val="600"/>
              </a:spcBef>
              <a:buClrTx/>
              <a:buSzPct val="80000"/>
              <a:buFontTx/>
              <a:buNone/>
              <a:tabLst>
                <a:tab pos="913130" algn="l"/>
                <a:tab pos="1827530" algn="l"/>
                <a:tab pos="2741930" algn="l"/>
                <a:tab pos="3656330" algn="l"/>
                <a:tab pos="4570730" algn="l"/>
                <a:tab pos="5485130" algn="l"/>
                <a:tab pos="6399530" algn="l"/>
                <a:tab pos="7313930" algn="l"/>
                <a:tab pos="8228330" algn="l"/>
                <a:tab pos="9142730" algn="l"/>
                <a:tab pos="10057130" algn="l"/>
              </a:tabLst>
            </a:pPr>
            <a:r>
              <a:rPr lang="en-US" altLang="x-none" sz="2400" dirty="0" err="1">
                <a:solidFill>
                  <a:srgbClr val="000000"/>
                </a:solidFill>
                <a:cs typeface="Arial" panose="020B0604020202020204" pitchFamily="34" charset="0"/>
              </a:rPr>
              <a:t>    </a:t>
            </a:r>
            <a:r>
              <a:rPr lang="en-US" altLang="x-none" sz="2400" b="1" dirty="0" err="1">
                <a:solidFill>
                  <a:srgbClr val="000000"/>
                </a:solidFill>
                <a:cs typeface="Arial" panose="020B0604020202020204" pitchFamily="34" charset="0"/>
              </a:rPr>
              <a:t>else if</a:t>
            </a:r>
            <a:r>
              <a:rPr lang="en-US" altLang="x-none" sz="2400" dirty="0" err="1">
                <a:solidFill>
                  <a:srgbClr val="000000"/>
                </a:solidFill>
                <a:cs typeface="Arial" panose="020B0604020202020204" pitchFamily="34" charset="0"/>
              </a:rPr>
              <a:t> </a:t>
            </a:r>
            <a:r>
              <a:rPr lang="en-US" altLang="x-none" sz="2400" i="1" dirty="0" err="1">
                <a:solidFill>
                  <a:srgbClr val="000000"/>
                </a:solidFill>
                <a:cs typeface="Arial" panose="020B0604020202020204" pitchFamily="34" charset="0"/>
              </a:rPr>
              <a:t>location = A</a:t>
            </a:r>
            <a:r>
              <a:rPr lang="en-US" altLang="x-none" sz="2400" dirty="0" err="1">
                <a:solidFill>
                  <a:srgbClr val="000000"/>
                </a:solidFill>
                <a:cs typeface="Arial" panose="020B0604020202020204" pitchFamily="34" charset="0"/>
              </a:rPr>
              <a:t> </a:t>
            </a:r>
            <a:r>
              <a:rPr lang="en-US" altLang="x-none" sz="2400" b="1" dirty="0" err="1">
                <a:solidFill>
                  <a:srgbClr val="000000"/>
                </a:solidFill>
                <a:cs typeface="Arial" panose="020B0604020202020204" pitchFamily="34" charset="0"/>
              </a:rPr>
              <a:t>then return</a:t>
            </a:r>
            <a:r>
              <a:rPr lang="en-US" altLang="x-none" sz="2400" dirty="0" err="1">
                <a:solidFill>
                  <a:srgbClr val="000000"/>
                </a:solidFill>
                <a:cs typeface="Arial" panose="020B0604020202020204" pitchFamily="34" charset="0"/>
              </a:rPr>
              <a:t> </a:t>
            </a:r>
            <a:r>
              <a:rPr lang="en-US" altLang="x-none" sz="2400" i="1" dirty="0" err="1">
                <a:solidFill>
                  <a:srgbClr val="000000"/>
                </a:solidFill>
                <a:cs typeface="Arial" panose="020B0604020202020204" pitchFamily="34" charset="0"/>
              </a:rPr>
              <a:t>Right</a:t>
            </a:r>
            <a:endParaRPr lang="en-US" altLang="x-none" sz="2400" i="1" dirty="0" err="1">
              <a:solidFill>
                <a:srgbClr val="000000"/>
              </a:solidFill>
              <a:cs typeface="Arial" panose="020B0604020202020204" pitchFamily="34" charset="0"/>
            </a:endParaRPr>
          </a:p>
          <a:p>
            <a:pPr indent="-340995" defTabSz="457200">
              <a:spcBef>
                <a:spcPts val="600"/>
              </a:spcBef>
              <a:buClrTx/>
              <a:buSzPct val="80000"/>
              <a:buFontTx/>
              <a:buNone/>
              <a:tabLst>
                <a:tab pos="913130" algn="l"/>
                <a:tab pos="1827530" algn="l"/>
                <a:tab pos="2741930" algn="l"/>
                <a:tab pos="3656330" algn="l"/>
                <a:tab pos="4570730" algn="l"/>
                <a:tab pos="5485130" algn="l"/>
                <a:tab pos="6399530" algn="l"/>
                <a:tab pos="7313930" algn="l"/>
                <a:tab pos="8228330" algn="l"/>
                <a:tab pos="9142730" algn="l"/>
                <a:tab pos="10057130" algn="l"/>
              </a:tabLst>
            </a:pPr>
            <a:r>
              <a:rPr lang="en-US" altLang="x-none" sz="2400" dirty="0" err="1">
                <a:solidFill>
                  <a:srgbClr val="000000"/>
                </a:solidFill>
                <a:cs typeface="Arial" panose="020B0604020202020204" pitchFamily="34" charset="0"/>
              </a:rPr>
              <a:t>    </a:t>
            </a:r>
            <a:r>
              <a:rPr lang="en-US" altLang="x-none" sz="2400" b="1" dirty="0" err="1">
                <a:solidFill>
                  <a:srgbClr val="000000"/>
                </a:solidFill>
                <a:cs typeface="Arial" panose="020B0604020202020204" pitchFamily="34" charset="0"/>
              </a:rPr>
              <a:t>else if</a:t>
            </a:r>
            <a:r>
              <a:rPr lang="en-US" altLang="x-none" sz="2400" dirty="0" err="1">
                <a:solidFill>
                  <a:srgbClr val="000000"/>
                </a:solidFill>
                <a:cs typeface="Arial" panose="020B0604020202020204" pitchFamily="34" charset="0"/>
              </a:rPr>
              <a:t> </a:t>
            </a:r>
            <a:r>
              <a:rPr lang="en-US" altLang="x-none" sz="2400" i="1" dirty="0" err="1">
                <a:solidFill>
                  <a:srgbClr val="000000"/>
                </a:solidFill>
                <a:cs typeface="Arial" panose="020B0604020202020204" pitchFamily="34" charset="0"/>
              </a:rPr>
              <a:t>location = B</a:t>
            </a:r>
            <a:r>
              <a:rPr lang="en-US" altLang="x-none" sz="2400" dirty="0" err="1">
                <a:solidFill>
                  <a:srgbClr val="000000"/>
                </a:solidFill>
                <a:cs typeface="Arial" panose="020B0604020202020204" pitchFamily="34" charset="0"/>
              </a:rPr>
              <a:t> </a:t>
            </a:r>
            <a:r>
              <a:rPr lang="en-US" altLang="x-none" sz="2400" b="1" dirty="0" err="1">
                <a:solidFill>
                  <a:srgbClr val="000000"/>
                </a:solidFill>
                <a:cs typeface="Arial" panose="020B0604020202020204" pitchFamily="34" charset="0"/>
              </a:rPr>
              <a:t>then return</a:t>
            </a:r>
            <a:r>
              <a:rPr lang="en-US" altLang="x-none" sz="2400" dirty="0" err="1">
                <a:solidFill>
                  <a:srgbClr val="000000"/>
                </a:solidFill>
                <a:cs typeface="Arial" panose="020B0604020202020204" pitchFamily="34" charset="0"/>
              </a:rPr>
              <a:t> </a:t>
            </a:r>
            <a:r>
              <a:rPr lang="en-US" altLang="x-none" sz="2400" i="1" dirty="0" err="1">
                <a:solidFill>
                  <a:srgbClr val="000000"/>
                </a:solidFill>
                <a:cs typeface="Arial" panose="020B0604020202020204" pitchFamily="34" charset="0"/>
              </a:rPr>
              <a:t>left</a:t>
            </a:r>
            <a:endParaRPr lang="en-US" altLang="x-none" sz="2400" i="1" dirty="0" err="1">
              <a:solidFill>
                <a:srgbClr val="000000"/>
              </a:solidFill>
            </a:endParaRPr>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9218" name="Rectangle 2"/>
          <p:cNvSpPr>
            <a:spLocks noGrp="1" noChangeArrowheads="1"/>
          </p:cNvSpPr>
          <p:nvPr>
            <p:ph type="title" idx="4294967295"/>
          </p:nvPr>
        </p:nvSpPr>
        <p:spPr>
          <a:xfrm>
            <a:off x="-76200" y="152400"/>
            <a:ext cx="9372600" cy="1143000"/>
          </a:xfrm>
          <a:noFill/>
          <a:ln>
            <a:noFill/>
          </a:ln>
          <a:effectLst/>
          <a:sp3d prstMaterial="plastic"/>
        </p:spPr>
        <p:txBody>
          <a:bodyPr anchor="ctr">
            <a:normAutofit fontScale="90000"/>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smtClean="0">
                <a:ln w="6350">
                  <a:noFill/>
                </a:ln>
                <a:solidFill>
                  <a:srgbClr val="0909FF"/>
                </a:solidFill>
                <a:effectLst/>
                <a:uLnTx/>
                <a:uFillTx/>
                <a:latin typeface="+mj-lt"/>
              </a:rPr>
              <a:t>Rationality – Performance Measure</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9219" name="Rectangle 3"/>
          <p:cNvSpPr>
            <a:spLocks noGrp="1" noChangeArrowheads="1"/>
          </p:cNvSpPr>
          <p:nvPr>
            <p:ph type="body" idx="1"/>
          </p:nvPr>
        </p:nvSpPr>
        <p:spPr>
          <a:xfrm>
            <a:off x="304800" y="1295400"/>
            <a:ext cx="8686800" cy="5638800"/>
          </a:xfrm>
        </p:spPr>
        <p:txBody>
          <a:bodyPr vert="horz" wrap="square" lIns="91440" tIns="45720" rIns="91440" bIns="45720" numCol="1" anchor="t" anchorCtr="0" compatLnSpc="1">
            <a:normAutofit lnSpcReduction="10000"/>
          </a:bodyPr>
          <a:lstStyle/>
          <a:p>
            <a:pPr marL="548005" marR="0" lvl="0" indent="-411480" algn="just" defTabSz="914400" rtl="0" eaLnBrk="0" fontAlgn="base" latinLnBrk="0" hangingPunct="0">
              <a:lnSpc>
                <a:spcPct val="90000"/>
              </a:lnSpc>
              <a:spcBef>
                <a:spcPct val="20000"/>
              </a:spcBef>
              <a:spcAft>
                <a:spcPct val="0"/>
              </a:spcAft>
              <a:buClrTx/>
              <a:buSzPct val="65000"/>
              <a:buFont typeface="Wingdings" panose="05000000000000000000" pitchFamily="2" charset="2"/>
              <a:buChar char="q"/>
              <a:defRPr/>
            </a:pPr>
            <a:r>
              <a:rPr kumimoji="0" lang="en-US" b="0" i="0" u="none" strike="noStrike" kern="1200" cap="none" spc="0" normalizeH="0" baseline="0" noProof="0" dirty="0">
                <a:ln>
                  <a:noFill/>
                </a:ln>
                <a:solidFill>
                  <a:srgbClr val="002060"/>
                </a:solidFill>
                <a:effectLst/>
                <a:uLnTx/>
                <a:uFillTx/>
                <a:latin typeface="+mn-lt"/>
              </a:rPr>
              <a:t>An agent should strive to "</a:t>
            </a:r>
            <a:r>
              <a:rPr kumimoji="0" lang="en-US" b="0" i="0" u="none" strike="noStrike" kern="1200" cap="none" spc="0" normalizeH="0" baseline="0" noProof="0" dirty="0">
                <a:ln>
                  <a:noFill/>
                </a:ln>
                <a:solidFill>
                  <a:srgbClr val="FF0000"/>
                </a:solidFill>
                <a:effectLst/>
                <a:uLnTx/>
                <a:uFillTx/>
                <a:latin typeface="+mn-lt"/>
              </a:rPr>
              <a:t>do the right thing</a:t>
            </a:r>
            <a:r>
              <a:rPr kumimoji="0" lang="en-US" b="0" i="0" u="none" strike="noStrike" kern="1200" cap="none" spc="0" normalizeH="0" baseline="0" noProof="0" dirty="0">
                <a:ln>
                  <a:noFill/>
                </a:ln>
                <a:solidFill>
                  <a:srgbClr val="002060"/>
                </a:solidFill>
                <a:effectLst/>
                <a:uLnTx/>
                <a:uFillTx/>
                <a:latin typeface="+mn-lt"/>
              </a:rPr>
              <a:t>", based on </a:t>
            </a:r>
            <a:r>
              <a:rPr kumimoji="0" lang="en-US" b="0" i="0" u="none" strike="noStrike" kern="1200" cap="none" spc="0" normalizeH="0" baseline="0" noProof="0" dirty="0">
                <a:ln>
                  <a:noFill/>
                </a:ln>
                <a:solidFill>
                  <a:srgbClr val="FF0000"/>
                </a:solidFill>
                <a:effectLst/>
                <a:uLnTx/>
                <a:uFillTx/>
                <a:latin typeface="+mn-lt"/>
              </a:rPr>
              <a:t>what it can perceive and the actions it can </a:t>
            </a:r>
            <a:r>
              <a:rPr kumimoji="0" lang="en-US" b="0" i="0" u="none" strike="noStrike" kern="1200" cap="none" spc="0" normalizeH="0" baseline="0" noProof="0" dirty="0" smtClean="0">
                <a:ln>
                  <a:noFill/>
                </a:ln>
                <a:solidFill>
                  <a:srgbClr val="FF0000"/>
                </a:solidFill>
                <a:effectLst/>
                <a:uLnTx/>
                <a:uFillTx/>
                <a:latin typeface="+mn-lt"/>
              </a:rPr>
              <a:t>perform</a:t>
            </a:r>
            <a:r>
              <a:rPr kumimoji="0" lang="en-US" b="0" i="0" u="none" strike="noStrike" kern="1200" cap="none" spc="0" normalizeH="0" baseline="0" noProof="0" dirty="0" smtClean="0">
                <a:ln>
                  <a:noFill/>
                </a:ln>
                <a:solidFill>
                  <a:srgbClr val="002060"/>
                </a:solidFill>
                <a:effectLst/>
                <a:uLnTx/>
                <a:uFillTx/>
                <a:latin typeface="+mn-lt"/>
              </a:rPr>
              <a:t> </a:t>
            </a:r>
            <a:endParaRPr kumimoji="0" lang="en-US" b="0" i="0" u="none" strike="noStrike" kern="1200" cap="none" spc="0" normalizeH="0" baseline="0" noProof="0" dirty="0" smtClean="0">
              <a:ln>
                <a:noFill/>
              </a:ln>
              <a:solidFill>
                <a:srgbClr val="002060"/>
              </a:solidFill>
              <a:effectLst/>
              <a:uLnTx/>
              <a:uFillTx/>
              <a:latin typeface="+mn-lt"/>
            </a:endParaRPr>
          </a:p>
          <a:p>
            <a:pPr marL="548005" marR="0" lvl="0" indent="-411480" algn="just" defTabSz="914400" rtl="0" eaLnBrk="0" fontAlgn="base" latinLnBrk="0" hangingPunct="0">
              <a:lnSpc>
                <a:spcPct val="90000"/>
              </a:lnSpc>
              <a:spcBef>
                <a:spcPct val="20000"/>
              </a:spcBef>
              <a:spcAft>
                <a:spcPct val="0"/>
              </a:spcAft>
              <a:buClrTx/>
              <a:buSzPct val="65000"/>
              <a:buFont typeface="Wingdings" panose="05000000000000000000" pitchFamily="2" charset="2"/>
              <a:buChar char="q"/>
              <a:defRPr/>
            </a:pPr>
            <a:endParaRPr kumimoji="0" lang="en-US" b="0" i="0" u="none" strike="noStrike" kern="1200" cap="none" spc="0" normalizeH="0" baseline="0" noProof="0" dirty="0" smtClean="0">
              <a:ln>
                <a:noFill/>
              </a:ln>
              <a:solidFill>
                <a:srgbClr val="002060"/>
              </a:solidFill>
              <a:effectLst/>
              <a:uLnTx/>
              <a:uFillTx/>
              <a:latin typeface="+mn-lt"/>
            </a:endParaRPr>
          </a:p>
          <a:p>
            <a:pPr marL="548005" marR="0" lvl="0" indent="-411480" algn="just" defTabSz="914400" rtl="0" eaLnBrk="0" fontAlgn="base" latinLnBrk="0" hangingPunct="0">
              <a:lnSpc>
                <a:spcPct val="90000"/>
              </a:lnSpc>
              <a:spcBef>
                <a:spcPct val="20000"/>
              </a:spcBef>
              <a:spcAft>
                <a:spcPct val="0"/>
              </a:spcAft>
              <a:buClrTx/>
              <a:buSzPct val="65000"/>
              <a:buFont typeface="Wingdings" panose="05000000000000000000" pitchFamily="2" charset="2"/>
              <a:buChar char="q"/>
              <a:defRPr/>
            </a:pPr>
            <a:r>
              <a:rPr kumimoji="0" lang="en-US" b="0" i="0" u="none" strike="noStrike" kern="1200" cap="none" spc="0" normalizeH="0" baseline="0" noProof="0" dirty="0" smtClean="0">
                <a:ln>
                  <a:noFill/>
                </a:ln>
                <a:solidFill>
                  <a:srgbClr val="002060"/>
                </a:solidFill>
                <a:effectLst/>
                <a:uLnTx/>
                <a:uFillTx/>
                <a:latin typeface="+mn-lt"/>
              </a:rPr>
              <a:t>The </a:t>
            </a:r>
            <a:r>
              <a:rPr kumimoji="0" lang="en-US" b="0" i="0" u="none" strike="noStrike" kern="1200" cap="none" spc="0" normalizeH="0" baseline="0" noProof="0" dirty="0">
                <a:ln>
                  <a:noFill/>
                </a:ln>
                <a:solidFill>
                  <a:srgbClr val="002060"/>
                </a:solidFill>
                <a:effectLst/>
                <a:uLnTx/>
                <a:uFillTx/>
                <a:latin typeface="+mn-lt"/>
              </a:rPr>
              <a:t>right action is the one that will cause the agent to be </a:t>
            </a:r>
            <a:r>
              <a:rPr kumimoji="0" lang="en-US" b="0" i="0" u="none" strike="noStrike" kern="1200" cap="none" spc="0" normalizeH="0" baseline="0" noProof="0" dirty="0">
                <a:ln>
                  <a:noFill/>
                </a:ln>
                <a:solidFill>
                  <a:srgbClr val="FF0000"/>
                </a:solidFill>
                <a:effectLst/>
                <a:uLnTx/>
                <a:uFillTx/>
                <a:latin typeface="+mn-lt"/>
              </a:rPr>
              <a:t>most </a:t>
            </a:r>
            <a:r>
              <a:rPr kumimoji="0" lang="en-US" b="0" i="0" u="none" strike="noStrike" kern="1200" cap="none" spc="0" normalizeH="0" baseline="0" noProof="0" dirty="0" smtClean="0">
                <a:ln>
                  <a:noFill/>
                </a:ln>
                <a:solidFill>
                  <a:srgbClr val="FF0000"/>
                </a:solidFill>
                <a:effectLst/>
                <a:uLnTx/>
                <a:uFillTx/>
                <a:latin typeface="+mn-lt"/>
              </a:rPr>
              <a:t>successful</a:t>
            </a:r>
            <a:endParaRPr kumimoji="0" lang="en-US" b="0" i="0" u="none" strike="noStrike" kern="1200" cap="none" spc="0" normalizeH="0" baseline="0" noProof="0" dirty="0">
              <a:ln>
                <a:noFill/>
              </a:ln>
              <a:solidFill>
                <a:srgbClr val="FF0000"/>
              </a:solidFill>
              <a:effectLst/>
              <a:uLnTx/>
              <a:uFillTx/>
              <a:latin typeface="+mn-lt"/>
            </a:endParaRPr>
          </a:p>
          <a:p>
            <a:pPr marL="548005" marR="0" lvl="0" indent="-411480" algn="just" defTabSz="914400" rtl="0" eaLnBrk="0" fontAlgn="base" latinLnBrk="0" hangingPunct="0">
              <a:lnSpc>
                <a:spcPct val="90000"/>
              </a:lnSpc>
              <a:spcBef>
                <a:spcPct val="20000"/>
              </a:spcBef>
              <a:spcAft>
                <a:spcPct val="0"/>
              </a:spcAft>
              <a:buClrTx/>
              <a:buSzPct val="65000"/>
              <a:buFont typeface="Wingdings" panose="05000000000000000000" pitchFamily="2" charset="2"/>
              <a:buChar char="q"/>
              <a:defRPr/>
            </a:pPr>
            <a:endParaRPr kumimoji="0" lang="en-US" b="0" i="0" u="none" strike="noStrike" kern="1200" cap="none" spc="0" normalizeH="0" baseline="0" noProof="0" dirty="0" smtClean="0">
              <a:ln>
                <a:noFill/>
              </a:ln>
              <a:solidFill>
                <a:srgbClr val="FF0000"/>
              </a:solidFill>
              <a:effectLst/>
              <a:uLnTx/>
              <a:uFillTx/>
              <a:latin typeface="+mn-lt"/>
            </a:endParaRPr>
          </a:p>
          <a:p>
            <a:pPr marL="548005" marR="0" lvl="0" indent="-411480" algn="just" defTabSz="914400" rtl="0" eaLnBrk="0" fontAlgn="base" latinLnBrk="0" hangingPunct="0">
              <a:lnSpc>
                <a:spcPct val="90000"/>
              </a:lnSpc>
              <a:spcBef>
                <a:spcPct val="20000"/>
              </a:spcBef>
              <a:spcAft>
                <a:spcPct val="0"/>
              </a:spcAft>
              <a:buClrTx/>
              <a:buSzPct val="65000"/>
              <a:buFont typeface="Wingdings" panose="05000000000000000000" pitchFamily="2" charset="2"/>
              <a:buChar char="q"/>
              <a:defRPr/>
            </a:pPr>
            <a:r>
              <a:rPr kumimoji="0" lang="en-US" b="0" i="0" u="none" strike="noStrike" kern="1200" cap="none" spc="0" normalizeH="0" baseline="0" noProof="0" dirty="0" smtClean="0">
                <a:ln>
                  <a:noFill/>
                </a:ln>
                <a:solidFill>
                  <a:srgbClr val="FF0000"/>
                </a:solidFill>
                <a:effectLst/>
                <a:uLnTx/>
                <a:uFillTx/>
                <a:latin typeface="+mn-lt"/>
              </a:rPr>
              <a:t>Performance </a:t>
            </a:r>
            <a:r>
              <a:rPr kumimoji="0" lang="en-US" b="0" i="0" u="none" strike="noStrike" kern="1200" cap="none" spc="0" normalizeH="0" baseline="0" noProof="0" dirty="0">
                <a:ln>
                  <a:noFill/>
                </a:ln>
                <a:solidFill>
                  <a:srgbClr val="FF0000"/>
                </a:solidFill>
                <a:effectLst/>
                <a:uLnTx/>
                <a:uFillTx/>
                <a:latin typeface="+mn-lt"/>
              </a:rPr>
              <a:t>measure</a:t>
            </a:r>
            <a:r>
              <a:rPr kumimoji="0" lang="en-US" b="0" i="0" u="none" strike="noStrike" kern="1200" cap="none" spc="0" normalizeH="0" baseline="0" noProof="0" dirty="0">
                <a:ln>
                  <a:noFill/>
                </a:ln>
                <a:solidFill>
                  <a:srgbClr val="002060"/>
                </a:solidFill>
                <a:effectLst/>
                <a:uLnTx/>
                <a:uFillTx/>
                <a:latin typeface="+mn-lt"/>
              </a:rPr>
              <a:t>: An objective criterion for success of an agent's </a:t>
            </a:r>
            <a:r>
              <a:rPr kumimoji="0" lang="en-US" b="0" i="0" u="none" strike="noStrike" kern="1200" cap="none" spc="0" normalizeH="0" baseline="0" noProof="0" dirty="0" smtClean="0">
                <a:ln>
                  <a:noFill/>
                </a:ln>
                <a:solidFill>
                  <a:srgbClr val="002060"/>
                </a:solidFill>
                <a:effectLst/>
                <a:uLnTx/>
                <a:uFillTx/>
                <a:latin typeface="+mn-lt"/>
              </a:rPr>
              <a:t>behavior</a:t>
            </a:r>
            <a:endParaRPr kumimoji="0" lang="en-US" b="0" i="0" u="none" strike="noStrike" kern="1200" cap="none" spc="0" normalizeH="0" baseline="0" noProof="0" dirty="0">
              <a:ln>
                <a:noFill/>
              </a:ln>
              <a:solidFill>
                <a:srgbClr val="002060"/>
              </a:solidFill>
              <a:effectLst/>
              <a:uLnTx/>
              <a:uFillTx/>
              <a:latin typeface="+mn-lt"/>
            </a:endParaRPr>
          </a:p>
          <a:p>
            <a:pPr marL="868680" marR="0" lvl="1" indent="-282575" algn="just" defTabSz="914400" rtl="0" eaLnBrk="0" fontAlgn="base" latinLnBrk="0" hangingPunct="0">
              <a:lnSpc>
                <a:spcPct val="90000"/>
              </a:lnSpc>
              <a:spcBef>
                <a:spcPct val="20000"/>
              </a:spcBef>
              <a:spcAft>
                <a:spcPct val="0"/>
              </a:spcAft>
              <a:buClrTx/>
              <a:buSzPct val="80000"/>
              <a:buFont typeface="Wingdings" panose="05000000000000000000" pitchFamily="2" charset="2"/>
              <a:buChar char="Ø"/>
              <a:defRPr/>
            </a:pPr>
            <a:r>
              <a:rPr kumimoji="0" lang="en-US" sz="2800" b="0" i="0" u="none" strike="noStrike" kern="1200" cap="none" spc="0" normalizeH="0" baseline="0" noProof="0" dirty="0">
                <a:ln>
                  <a:noFill/>
                </a:ln>
                <a:solidFill>
                  <a:srgbClr val="002060"/>
                </a:solidFill>
                <a:effectLst/>
                <a:uLnTx/>
                <a:uFillTx/>
                <a:latin typeface="+mn-lt"/>
              </a:rPr>
              <a:t>E.g., performance measure of a vacuum-cleaner agent could be</a:t>
            </a:r>
            <a:r>
              <a:rPr kumimoji="0" lang="en-US" sz="2800" b="0" i="0" u="none" strike="noStrike" kern="1200" cap="none" spc="0" normalizeH="0" baseline="0" noProof="0" dirty="0">
                <a:ln>
                  <a:noFill/>
                </a:ln>
                <a:solidFill>
                  <a:srgbClr val="FF0000"/>
                </a:solidFill>
                <a:effectLst/>
                <a:uLnTx/>
                <a:uFillTx/>
                <a:latin typeface="+mn-lt"/>
              </a:rPr>
              <a:t> amount of dirt cleaned up, amount of time taken, amount of electricity consumed, amount of noise generated, </a:t>
            </a:r>
            <a:r>
              <a:rPr kumimoji="0" lang="en-US" sz="2800" b="0" i="0" u="none" strike="noStrike" kern="1200" cap="none" spc="0" normalizeH="0" baseline="0" noProof="0" dirty="0" smtClean="0">
                <a:ln>
                  <a:noFill/>
                </a:ln>
                <a:solidFill>
                  <a:srgbClr val="FF0000"/>
                </a:solidFill>
                <a:effectLst/>
                <a:uLnTx/>
                <a:uFillTx/>
                <a:latin typeface="+mn-lt"/>
              </a:rPr>
              <a:t>etc.</a:t>
            </a:r>
            <a:endParaRPr kumimoji="0" lang="en-US" sz="2800" b="0" i="0" u="none" strike="noStrike" kern="1200" cap="none" spc="0" normalizeH="0" baseline="0" noProof="0" dirty="0" smtClean="0">
              <a:ln>
                <a:noFill/>
              </a:ln>
              <a:solidFill>
                <a:srgbClr val="FF0000"/>
              </a:solidFill>
              <a:effectLst/>
              <a:uLnTx/>
              <a:uFillTx/>
              <a:latin typeface="+mn-lt"/>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eaLnBrk="0" fontAlgn="base" hangingPunct="0">
              <a:lnSpc>
                <a:spcPct val="100000"/>
              </a:lnSpc>
              <a:buClrTx/>
              <a:buSzTx/>
              <a:buFontTx/>
              <a:defRPr/>
            </a:pPr>
            <a:r>
              <a:rPr lang="en-US" sz="4000" b="1" noProof="0" dirty="0">
                <a:ln w="6350">
                  <a:noFill/>
                </a:ln>
                <a:solidFill>
                  <a:srgbClr val="0909FF"/>
                </a:solidFill>
                <a:effectLst/>
                <a:uLnTx/>
                <a:uFillTx/>
              </a:rPr>
              <a:t>Rational Agent</a:t>
            </a:r>
            <a:endParaRPr lang="en-US" sz="4000" b="1" noProof="0" dirty="0">
              <a:ln w="6350">
                <a:noFill/>
              </a:ln>
              <a:solidFill>
                <a:srgbClr val="0909FF"/>
              </a:solidFill>
              <a:effectLst/>
              <a:uLnTx/>
              <a:uFillTx/>
            </a:endParaRPr>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381000" y="1371600"/>
            <a:ext cx="8832850" cy="5486400"/>
          </a:xfrm>
          <a:prstGeom prst="rect">
            <a:avLst/>
          </a:prstGeom>
        </p:spPr>
      </p:pic>
      <p:sp>
        <p:nvSpPr>
          <p:cNvPr id="5" name="Date Placeholder 4"/>
          <p:cNvSpPr>
            <a:spLocks noGrp="1"/>
          </p:cNvSpPr>
          <p:nvPr>
            <p:ph type="dt" sz="half" idx="10"/>
          </p:nvPr>
        </p:nvSpPr>
        <p:spPr/>
        <p:txBody>
          <a:bodyPr/>
          <a:lstStyle/>
          <a:p>
            <a:fld id="{195A072D-4064-41FC-A968-BAD6658990DA}"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p:txBody>
          <a:bodyPr/>
          <a:p>
            <a:r>
              <a:rPr lang="en-US" noProof="0" dirty="0">
                <a:solidFill>
                  <a:srgbClr val="0909FF"/>
                </a:solidFill>
                <a:effectLst/>
                <a:uLnTx/>
                <a:uFillTx/>
              </a:rPr>
              <a:t>Rational Agent</a:t>
            </a:r>
            <a:endParaRPr lang="en-US" noProof="0" dirty="0">
              <a:solidFill>
                <a:srgbClr val="0909FF"/>
              </a:solidFill>
              <a:effectLst/>
              <a:uLnTx/>
              <a:uFillTx/>
            </a:endParaRPr>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l="2227" t="6069" r="3657"/>
          <a:stretch>
            <a:fillRect/>
          </a:stretch>
        </p:blipFill>
        <p:spPr>
          <a:xfrm>
            <a:off x="264795" y="1576705"/>
            <a:ext cx="8524875" cy="47866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242"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w="6350">
                  <a:noFill/>
                </a:ln>
                <a:solidFill>
                  <a:srgbClr val="0909FF"/>
                </a:solidFill>
                <a:effectLst/>
                <a:uLnTx/>
                <a:uFillTx/>
                <a:latin typeface="+mj-lt"/>
              </a:rPr>
              <a:t>Rational </a:t>
            </a:r>
            <a:r>
              <a:rPr kumimoji="0" lang="en-US" sz="4000" b="1" i="0" u="none" strike="noStrike" kern="1200" cap="none" spc="0" normalizeH="0" baseline="0" noProof="0" dirty="0" smtClean="0">
                <a:ln w="6350">
                  <a:noFill/>
                </a:ln>
                <a:solidFill>
                  <a:srgbClr val="0909FF"/>
                </a:solidFill>
                <a:effectLst/>
                <a:uLnTx/>
                <a:uFillTx/>
                <a:latin typeface="+mj-lt"/>
              </a:rPr>
              <a:t>Agent - Role</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11267" name="Rectangle 3"/>
          <p:cNvSpPr>
            <a:spLocks noGrp="1"/>
          </p:cNvSpPr>
          <p:nvPr>
            <p:ph type="body"/>
          </p:nvPr>
        </p:nvSpPr>
        <p:spPr>
          <a:xfrm>
            <a:off x="457200" y="1600200"/>
            <a:ext cx="8229600" cy="4864100"/>
          </a:xfrm>
        </p:spPr>
        <p:txBody>
          <a:bodyPr vert="horz" wrap="square" lIns="91440" tIns="45720" rIns="91440" bIns="45720" anchor="t" anchorCtr="0"/>
          <a:p>
            <a:pPr algn="just"/>
            <a:r>
              <a:rPr dirty="0">
                <a:solidFill>
                  <a:srgbClr val="FF0000"/>
                </a:solidFill>
              </a:rPr>
              <a:t>Rational</a:t>
            </a:r>
            <a:r>
              <a:rPr dirty="0">
                <a:solidFill>
                  <a:srgbClr val="002060"/>
                </a:solidFill>
              </a:rPr>
              <a:t> </a:t>
            </a:r>
            <a:r>
              <a:rPr dirty="0">
                <a:solidFill>
                  <a:srgbClr val="FF0000"/>
                </a:solidFill>
              </a:rPr>
              <a:t>Agent</a:t>
            </a:r>
            <a:r>
              <a:rPr dirty="0">
                <a:solidFill>
                  <a:srgbClr val="002060"/>
                </a:solidFill>
              </a:rPr>
              <a:t>: For each possible percept sequence, a rational agent </a:t>
            </a:r>
            <a:r>
              <a:rPr dirty="0">
                <a:solidFill>
                  <a:srgbClr val="FF0000"/>
                </a:solidFill>
              </a:rPr>
              <a:t>should select an action that is expected to maximize its performance measure</a:t>
            </a:r>
            <a:r>
              <a:rPr dirty="0">
                <a:solidFill>
                  <a:srgbClr val="002060"/>
                </a:solidFill>
              </a:rPr>
              <a:t>, given the evidence provided by the percept sequence and whatever built-in knowledge the agent has</a:t>
            </a:r>
            <a:endParaRPr dirty="0">
              <a:solidFill>
                <a:srgbClr val="002060"/>
              </a:solidFill>
            </a:endParaRPr>
          </a:p>
          <a:p>
            <a:pPr algn="just"/>
            <a:endParaRPr dirty="0">
              <a:solidFill>
                <a:srgbClr val="002060"/>
              </a:solidFill>
            </a:endParaRPr>
          </a:p>
          <a:p>
            <a:pPr algn="just"/>
            <a:r>
              <a:rPr dirty="0">
                <a:solidFill>
                  <a:srgbClr val="002060"/>
                </a:solidFill>
              </a:rPr>
              <a:t>We can also use the term “</a:t>
            </a:r>
            <a:r>
              <a:rPr dirty="0">
                <a:solidFill>
                  <a:srgbClr val="FF0000"/>
                </a:solidFill>
              </a:rPr>
              <a:t>optimizing the performance measure</a:t>
            </a:r>
            <a:r>
              <a:rPr dirty="0">
                <a:solidFill>
                  <a:srgbClr val="002060"/>
                </a:solidFill>
              </a:rPr>
              <a:t>”.</a:t>
            </a:r>
            <a:endParaRPr dirty="0">
              <a:solidFill>
                <a:srgbClr val="002060"/>
              </a:solidFill>
            </a:endParaRPr>
          </a:p>
          <a:p>
            <a:pPr algn="just"/>
            <a:endParaRPr dirty="0">
              <a:solidFill>
                <a:srgbClr val="002060"/>
              </a:solidFill>
            </a:endParaRPr>
          </a:p>
          <a:p>
            <a:endParaRPr dirty="0">
              <a:solidFill>
                <a:srgbClr val="002060"/>
              </a:solidFill>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2290"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a:ln w="6350">
                  <a:noFill/>
                </a:ln>
                <a:solidFill>
                  <a:srgbClr val="0909FF"/>
                </a:solidFill>
                <a:effectLst/>
                <a:uLnTx/>
                <a:uFillTx/>
                <a:latin typeface="+mj-lt"/>
              </a:rPr>
              <a:t>PEAS</a:t>
            </a:r>
            <a:endParaRPr kumimoji="0" lang="en-US" sz="4000" b="1" i="0" u="none" strike="noStrike" kern="1200" cap="none" spc="0" normalizeH="0" baseline="0" noProof="0">
              <a:ln w="6350">
                <a:noFill/>
              </a:ln>
              <a:solidFill>
                <a:srgbClr val="0909FF"/>
              </a:solidFill>
              <a:effectLst/>
              <a:uLnTx/>
              <a:uFillTx/>
              <a:latin typeface="+mj-lt"/>
            </a:endParaRPr>
          </a:p>
        </p:txBody>
      </p:sp>
      <p:sp>
        <p:nvSpPr>
          <p:cNvPr id="12291" name="Rectangle 3"/>
          <p:cNvSpPr>
            <a:spLocks noGrp="1"/>
          </p:cNvSpPr>
          <p:nvPr>
            <p:ph type="body"/>
          </p:nvPr>
        </p:nvSpPr>
        <p:spPr>
          <a:xfrm>
            <a:off x="76200" y="1295400"/>
            <a:ext cx="9144000" cy="4310380"/>
          </a:xfrm>
        </p:spPr>
        <p:txBody>
          <a:bodyPr vert="horz" wrap="square" lIns="91440" tIns="45720" rIns="91440" bIns="45720" anchor="t" anchorCtr="0"/>
          <a:p>
            <a:pPr>
              <a:lnSpc>
                <a:spcPct val="90000"/>
              </a:lnSpc>
            </a:pPr>
            <a:r>
              <a:rPr dirty="0">
                <a:solidFill>
                  <a:srgbClr val="FF0000"/>
                </a:solidFill>
              </a:rPr>
              <a:t>PEAS: Performance measure, Environment, Actuators, Sensors</a:t>
            </a:r>
            <a:endParaRPr dirty="0">
              <a:solidFill>
                <a:srgbClr val="FF0000"/>
              </a:solidFill>
            </a:endParaRPr>
          </a:p>
          <a:p>
            <a:pPr>
              <a:lnSpc>
                <a:spcPct val="90000"/>
              </a:lnSpc>
            </a:pPr>
            <a:r>
              <a:rPr dirty="0">
                <a:solidFill>
                  <a:srgbClr val="002060"/>
                </a:solidFill>
              </a:rPr>
              <a:t>Must first specify the setting for intelligent agent design</a:t>
            </a:r>
            <a:endParaRPr dirty="0">
              <a:solidFill>
                <a:srgbClr val="002060"/>
              </a:solidFill>
            </a:endParaRPr>
          </a:p>
          <a:p>
            <a:pPr>
              <a:lnSpc>
                <a:spcPct val="90000"/>
              </a:lnSpc>
            </a:pPr>
            <a:r>
              <a:rPr dirty="0">
                <a:solidFill>
                  <a:srgbClr val="002060"/>
                </a:solidFill>
              </a:rPr>
              <a:t>Consider, e.g., the task of designing an automated taxi driver:</a:t>
            </a:r>
            <a:endParaRPr dirty="0">
              <a:solidFill>
                <a:srgbClr val="002060"/>
              </a:solidFill>
            </a:endParaRPr>
          </a:p>
          <a:p>
            <a:pPr lvl="1">
              <a:lnSpc>
                <a:spcPct val="80000"/>
              </a:lnSpc>
            </a:pPr>
            <a:r>
              <a:rPr dirty="0">
                <a:solidFill>
                  <a:srgbClr val="FF0000"/>
                </a:solidFill>
              </a:rPr>
              <a:t>Performance measure</a:t>
            </a:r>
            <a:r>
              <a:rPr dirty="0">
                <a:solidFill>
                  <a:srgbClr val="002060"/>
                </a:solidFill>
              </a:rPr>
              <a:t>: Safe, fast, legal, comfortable trip, maximize profits</a:t>
            </a:r>
            <a:endParaRPr dirty="0">
              <a:solidFill>
                <a:srgbClr val="002060"/>
              </a:solidFill>
            </a:endParaRPr>
          </a:p>
          <a:p>
            <a:pPr lvl="1">
              <a:lnSpc>
                <a:spcPct val="80000"/>
              </a:lnSpc>
            </a:pPr>
            <a:r>
              <a:rPr dirty="0">
                <a:solidFill>
                  <a:srgbClr val="FF0000"/>
                </a:solidFill>
              </a:rPr>
              <a:t>Environment</a:t>
            </a:r>
            <a:r>
              <a:rPr dirty="0">
                <a:solidFill>
                  <a:srgbClr val="002060"/>
                </a:solidFill>
              </a:rPr>
              <a:t>: Roads, other traffic, pedestrians, customers</a:t>
            </a:r>
            <a:endParaRPr dirty="0">
              <a:solidFill>
                <a:srgbClr val="002060"/>
              </a:solidFill>
            </a:endParaRPr>
          </a:p>
          <a:p>
            <a:pPr lvl="1">
              <a:lnSpc>
                <a:spcPct val="80000"/>
              </a:lnSpc>
            </a:pPr>
            <a:r>
              <a:rPr dirty="0">
                <a:solidFill>
                  <a:srgbClr val="FF0000"/>
                </a:solidFill>
              </a:rPr>
              <a:t>Actuators</a:t>
            </a:r>
            <a:r>
              <a:rPr dirty="0">
                <a:solidFill>
                  <a:srgbClr val="002060"/>
                </a:solidFill>
              </a:rPr>
              <a:t>: Steering wheel, accelerator, brake, signal, horn</a:t>
            </a:r>
            <a:endParaRPr dirty="0">
              <a:solidFill>
                <a:srgbClr val="002060"/>
              </a:solidFill>
            </a:endParaRPr>
          </a:p>
          <a:p>
            <a:pPr lvl="1">
              <a:lnSpc>
                <a:spcPct val="80000"/>
              </a:lnSpc>
            </a:pPr>
            <a:r>
              <a:rPr dirty="0">
                <a:solidFill>
                  <a:srgbClr val="FF0000"/>
                </a:solidFill>
              </a:rPr>
              <a:t>Sensors</a:t>
            </a:r>
            <a:r>
              <a:rPr dirty="0">
                <a:solidFill>
                  <a:srgbClr val="002060"/>
                </a:solidFill>
              </a:rPr>
              <a:t>: Cameras, sonar, speedometer, GPS, odometer, engine sensors, keyboard.</a:t>
            </a:r>
            <a:endParaRPr dirty="0">
              <a:solidFill>
                <a:srgbClr val="002060"/>
              </a:solidFill>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p:nvPr>
        </p:nvSpPr>
        <p:spPr/>
        <p:txBody>
          <a:bodyPr/>
          <a:p>
            <a:r>
              <a:rPr lang="en-IN" altLang="en-US"/>
              <a:t>Examples</a:t>
            </a:r>
            <a:endParaRPr lang="en-IN" altLang="en-US"/>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l="2117" t="4778" r="1781"/>
          <a:stretch>
            <a:fillRect/>
          </a:stretch>
        </p:blipFill>
        <p:spPr>
          <a:xfrm>
            <a:off x="661670" y="1745615"/>
            <a:ext cx="8041005" cy="44818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4338"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a:ln w="6350">
                  <a:noFill/>
                </a:ln>
                <a:solidFill>
                  <a:srgbClr val="0909FF"/>
                </a:solidFill>
                <a:effectLst/>
                <a:uLnTx/>
                <a:uFillTx/>
                <a:latin typeface="+mj-lt"/>
              </a:rPr>
              <a:t>PEAS</a:t>
            </a:r>
            <a:endParaRPr kumimoji="0" lang="en-US" sz="4000" b="1" i="0" u="none" strike="noStrike" kern="1200" cap="none" spc="0" normalizeH="0" baseline="0" noProof="0">
              <a:ln w="6350">
                <a:noFill/>
              </a:ln>
              <a:solidFill>
                <a:srgbClr val="0909FF"/>
              </a:solidFill>
              <a:effectLst/>
              <a:uLnTx/>
              <a:uFillTx/>
              <a:latin typeface="+mj-lt"/>
            </a:endParaRPr>
          </a:p>
        </p:txBody>
      </p:sp>
      <p:sp>
        <p:nvSpPr>
          <p:cNvPr id="13315" name="Rectangle 3"/>
          <p:cNvSpPr>
            <a:spLocks noGrp="1"/>
          </p:cNvSpPr>
          <p:nvPr>
            <p:ph type="body"/>
          </p:nvPr>
        </p:nvSpPr>
        <p:spPr>
          <a:xfrm>
            <a:off x="533400" y="1447800"/>
            <a:ext cx="8229600" cy="3060065"/>
          </a:xfrm>
        </p:spPr>
        <p:txBody>
          <a:bodyPr vert="horz" wrap="square" lIns="91440" tIns="45720" rIns="91440" bIns="45720" anchor="t" anchorCtr="0"/>
          <a:p>
            <a:r>
              <a:rPr dirty="0">
                <a:solidFill>
                  <a:srgbClr val="002060"/>
                </a:solidFill>
              </a:rPr>
              <a:t>Agent: Medical Diagnosis System</a:t>
            </a:r>
            <a:endParaRPr dirty="0">
              <a:solidFill>
                <a:srgbClr val="002060"/>
              </a:solidFill>
            </a:endParaRPr>
          </a:p>
          <a:p>
            <a:pPr lvl="1"/>
            <a:r>
              <a:rPr dirty="0">
                <a:solidFill>
                  <a:srgbClr val="FF0000"/>
                </a:solidFill>
              </a:rPr>
              <a:t>Performance measure</a:t>
            </a:r>
            <a:r>
              <a:rPr dirty="0">
                <a:solidFill>
                  <a:srgbClr val="002060"/>
                </a:solidFill>
              </a:rPr>
              <a:t>: Healthy patient, minimize costs, lawsuits</a:t>
            </a:r>
            <a:endParaRPr dirty="0">
              <a:solidFill>
                <a:srgbClr val="002060"/>
              </a:solidFill>
            </a:endParaRPr>
          </a:p>
          <a:p>
            <a:pPr lvl="1"/>
            <a:r>
              <a:rPr dirty="0">
                <a:solidFill>
                  <a:srgbClr val="FF0000"/>
                </a:solidFill>
              </a:rPr>
              <a:t>Environment</a:t>
            </a:r>
            <a:r>
              <a:rPr dirty="0">
                <a:solidFill>
                  <a:srgbClr val="002060"/>
                </a:solidFill>
              </a:rPr>
              <a:t>: Patient, hospital, staff</a:t>
            </a:r>
            <a:endParaRPr dirty="0">
              <a:solidFill>
                <a:srgbClr val="002060"/>
              </a:solidFill>
            </a:endParaRPr>
          </a:p>
          <a:p>
            <a:pPr lvl="1"/>
            <a:r>
              <a:rPr dirty="0">
                <a:solidFill>
                  <a:srgbClr val="FF0000"/>
                </a:solidFill>
              </a:rPr>
              <a:t>Actuators</a:t>
            </a:r>
            <a:r>
              <a:rPr dirty="0">
                <a:solidFill>
                  <a:srgbClr val="002060"/>
                </a:solidFill>
              </a:rPr>
              <a:t>: Screen display (questions, tests, diagnoses, treatments, referrals)</a:t>
            </a:r>
            <a:endParaRPr dirty="0">
              <a:solidFill>
                <a:srgbClr val="002060"/>
              </a:solidFill>
            </a:endParaRPr>
          </a:p>
          <a:p>
            <a:pPr lvl="1"/>
            <a:r>
              <a:rPr dirty="0">
                <a:solidFill>
                  <a:srgbClr val="FF0000"/>
                </a:solidFill>
              </a:rPr>
              <a:t>Sensors</a:t>
            </a:r>
            <a:r>
              <a:rPr dirty="0">
                <a:solidFill>
                  <a:srgbClr val="002060"/>
                </a:solidFill>
              </a:rPr>
              <a:t>: Keyboard (entry of symptoms, findings, patient's answers).</a:t>
            </a:r>
            <a:endParaRPr dirty="0">
              <a:solidFill>
                <a:srgbClr val="002060"/>
              </a:solidFill>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5362"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a:ln w="6350">
                  <a:noFill/>
                </a:ln>
                <a:solidFill>
                  <a:srgbClr val="0909FF"/>
                </a:solidFill>
                <a:effectLst/>
                <a:uLnTx/>
                <a:uFillTx/>
                <a:latin typeface="+mj-lt"/>
              </a:rPr>
              <a:t>PEAS</a:t>
            </a:r>
            <a:endParaRPr kumimoji="0" lang="en-US" sz="4000" b="1" i="0" u="none" strike="noStrike" kern="1200" cap="none" spc="0" normalizeH="0" baseline="0" noProof="0">
              <a:ln w="6350">
                <a:noFill/>
              </a:ln>
              <a:solidFill>
                <a:srgbClr val="0909FF"/>
              </a:solidFill>
              <a:effectLst/>
              <a:uLnTx/>
              <a:uFillTx/>
              <a:latin typeface="+mj-lt"/>
            </a:endParaRPr>
          </a:p>
        </p:txBody>
      </p:sp>
      <p:sp>
        <p:nvSpPr>
          <p:cNvPr id="15363" name="Rectangle 3"/>
          <p:cNvSpPr>
            <a:spLocks noGrp="1" noChangeArrowheads="1"/>
          </p:cNvSpPr>
          <p:nvPr>
            <p:ph type="body" idx="1"/>
          </p:nvPr>
        </p:nvSpPr>
        <p:spPr>
          <a:xfrm>
            <a:off x="457200" y="1600200"/>
            <a:ext cx="8229600" cy="2235200"/>
          </a:xfrm>
        </p:spPr>
        <p:txBody>
          <a:bodyPr vert="horz" wrap="square" lIns="91440" tIns="45720" rIns="91440" bIns="45720" numCol="1" anchor="t" anchorCtr="0" compatLnSpc="1">
            <a:normAutofit fontScale="92500" lnSpcReduction="10000"/>
          </a:bodyPr>
          <a:lstStyle/>
          <a:p>
            <a:pPr marL="548005" marR="0" lvl="0" indent="-411480" algn="l" defTabSz="914400" rtl="0" eaLnBrk="0" fontAlgn="base" latinLnBrk="0" hangingPunct="0">
              <a:lnSpc>
                <a:spcPct val="100000"/>
              </a:lnSpc>
              <a:spcBef>
                <a:spcPct val="20000"/>
              </a:spcBef>
              <a:spcAft>
                <a:spcPct val="0"/>
              </a:spcAft>
              <a:buClrTx/>
              <a:buSzPct val="65000"/>
              <a:buFont typeface="Wingdings" panose="05000000000000000000" pitchFamily="2" charset="2"/>
              <a:buChar char="q"/>
              <a:defRPr/>
            </a:pPr>
            <a:r>
              <a:rPr kumimoji="0" lang="en-US" sz="2400" b="0" i="0" u="none" strike="noStrike" kern="1200" cap="none" spc="0" normalizeH="0" baseline="0" noProof="0" dirty="0">
                <a:ln>
                  <a:noFill/>
                </a:ln>
                <a:solidFill>
                  <a:srgbClr val="002060"/>
                </a:solidFill>
                <a:effectLst/>
                <a:uLnTx/>
                <a:uFillTx/>
                <a:latin typeface="+mn-lt"/>
              </a:rPr>
              <a:t>Agent: Part-picking robot</a:t>
            </a:r>
            <a:endParaRPr kumimoji="0" lang="en-US" sz="2400" b="0" i="0" u="none" strike="noStrike" kern="1200" cap="none" spc="0" normalizeH="0" baseline="0" noProof="0" dirty="0">
              <a:ln>
                <a:noFill/>
              </a:ln>
              <a:solidFill>
                <a:srgbClr val="002060"/>
              </a:solidFill>
              <a:effectLst/>
              <a:uLnTx/>
              <a:uFillTx/>
              <a:latin typeface="+mn-lt"/>
            </a:endParaRPr>
          </a:p>
          <a:p>
            <a:pPr marL="868680" marR="0" lvl="1" indent="-282575"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Ø"/>
              <a:defRPr/>
            </a:pPr>
            <a:r>
              <a:rPr kumimoji="0" lang="en-US" b="0" i="0" u="none" strike="noStrike" kern="1200" cap="none" spc="0" normalizeH="0" baseline="0" noProof="0" dirty="0">
                <a:ln>
                  <a:noFill/>
                </a:ln>
                <a:solidFill>
                  <a:srgbClr val="FF0000"/>
                </a:solidFill>
                <a:effectLst/>
                <a:uLnTx/>
                <a:uFillTx/>
                <a:latin typeface="+mn-lt"/>
              </a:rPr>
              <a:t>Performance measure</a:t>
            </a:r>
            <a:r>
              <a:rPr kumimoji="0" lang="en-US" b="0" i="0" u="none" strike="noStrike" kern="1200" cap="none" spc="0" normalizeH="0" baseline="0" noProof="0" dirty="0">
                <a:ln>
                  <a:noFill/>
                </a:ln>
                <a:solidFill>
                  <a:srgbClr val="002060"/>
                </a:solidFill>
                <a:effectLst/>
                <a:uLnTx/>
                <a:uFillTx/>
                <a:latin typeface="+mn-lt"/>
              </a:rPr>
              <a:t>: Percentage of parts in correct bins</a:t>
            </a:r>
            <a:endParaRPr kumimoji="0" lang="en-US" b="0" i="0" u="none" strike="noStrike" kern="1200" cap="none" spc="0" normalizeH="0" baseline="0" noProof="0" dirty="0">
              <a:ln>
                <a:noFill/>
              </a:ln>
              <a:solidFill>
                <a:srgbClr val="002060"/>
              </a:solidFill>
              <a:effectLst/>
              <a:uLnTx/>
              <a:uFillTx/>
              <a:latin typeface="+mn-lt"/>
            </a:endParaRPr>
          </a:p>
          <a:p>
            <a:pPr marL="868680" marR="0" lvl="1" indent="-282575"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Ø"/>
              <a:defRPr/>
            </a:pPr>
            <a:r>
              <a:rPr kumimoji="0" lang="en-US" b="0" i="0" u="none" strike="noStrike" kern="1200" cap="none" spc="0" normalizeH="0" baseline="0" noProof="0" dirty="0">
                <a:ln>
                  <a:noFill/>
                </a:ln>
                <a:solidFill>
                  <a:srgbClr val="FF0000"/>
                </a:solidFill>
                <a:effectLst/>
                <a:uLnTx/>
                <a:uFillTx/>
                <a:latin typeface="+mn-lt"/>
              </a:rPr>
              <a:t>Environment</a:t>
            </a:r>
            <a:r>
              <a:rPr kumimoji="0" lang="en-US" b="0" i="0" u="none" strike="noStrike" kern="1200" cap="none" spc="0" normalizeH="0" baseline="0" noProof="0" dirty="0">
                <a:ln>
                  <a:noFill/>
                </a:ln>
                <a:solidFill>
                  <a:srgbClr val="002060"/>
                </a:solidFill>
                <a:effectLst/>
                <a:uLnTx/>
                <a:uFillTx/>
                <a:latin typeface="+mn-lt"/>
              </a:rPr>
              <a:t>: Conveyor belt with parts, bins</a:t>
            </a:r>
            <a:endParaRPr kumimoji="0" lang="en-US" b="0" i="0" u="none" strike="noStrike" kern="1200" cap="none" spc="0" normalizeH="0" baseline="0" noProof="0" dirty="0">
              <a:ln>
                <a:noFill/>
              </a:ln>
              <a:solidFill>
                <a:srgbClr val="002060"/>
              </a:solidFill>
              <a:effectLst/>
              <a:uLnTx/>
              <a:uFillTx/>
              <a:latin typeface="+mn-lt"/>
            </a:endParaRPr>
          </a:p>
          <a:p>
            <a:pPr marL="868680" marR="0" lvl="1" indent="-282575"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Ø"/>
              <a:defRPr/>
            </a:pPr>
            <a:r>
              <a:rPr kumimoji="0" lang="en-US" b="0" i="0" u="none" strike="noStrike" kern="1200" cap="none" spc="0" normalizeH="0" baseline="0" noProof="0" dirty="0">
                <a:ln>
                  <a:noFill/>
                </a:ln>
                <a:solidFill>
                  <a:srgbClr val="FF0000"/>
                </a:solidFill>
                <a:effectLst/>
                <a:uLnTx/>
                <a:uFillTx/>
                <a:latin typeface="+mn-lt"/>
              </a:rPr>
              <a:t>Actuators</a:t>
            </a:r>
            <a:r>
              <a:rPr kumimoji="0" lang="en-US" b="0" i="0" u="none" strike="noStrike" kern="1200" cap="none" spc="0" normalizeH="0" baseline="0" noProof="0" dirty="0">
                <a:ln>
                  <a:noFill/>
                </a:ln>
                <a:solidFill>
                  <a:srgbClr val="002060"/>
                </a:solidFill>
                <a:effectLst/>
                <a:uLnTx/>
                <a:uFillTx/>
                <a:latin typeface="+mn-lt"/>
              </a:rPr>
              <a:t>: Jointed arm and hand</a:t>
            </a:r>
            <a:endParaRPr kumimoji="0" lang="en-US" b="0" i="0" u="none" strike="noStrike" kern="1200" cap="none" spc="0" normalizeH="0" baseline="0" noProof="0" dirty="0">
              <a:ln>
                <a:noFill/>
              </a:ln>
              <a:solidFill>
                <a:srgbClr val="002060"/>
              </a:solidFill>
              <a:effectLst/>
              <a:uLnTx/>
              <a:uFillTx/>
              <a:latin typeface="+mn-lt"/>
            </a:endParaRPr>
          </a:p>
          <a:p>
            <a:pPr marL="868680" marR="0" lvl="1" indent="-282575" algn="l" defTabSz="914400" rtl="0" eaLnBrk="0" fontAlgn="base" latinLnBrk="0" hangingPunct="0">
              <a:lnSpc>
                <a:spcPct val="100000"/>
              </a:lnSpc>
              <a:spcBef>
                <a:spcPct val="20000"/>
              </a:spcBef>
              <a:spcAft>
                <a:spcPct val="0"/>
              </a:spcAft>
              <a:buClrTx/>
              <a:buSzPct val="80000"/>
              <a:buFont typeface="Wingdings" panose="05000000000000000000" pitchFamily="2" charset="2"/>
              <a:buChar char="Ø"/>
              <a:defRPr/>
            </a:pPr>
            <a:r>
              <a:rPr kumimoji="0" lang="en-US" b="0" i="0" u="none" strike="noStrike" kern="1200" cap="none" spc="0" normalizeH="0" baseline="0" noProof="0" dirty="0">
                <a:ln>
                  <a:noFill/>
                </a:ln>
                <a:solidFill>
                  <a:srgbClr val="FF0000"/>
                </a:solidFill>
                <a:effectLst/>
                <a:uLnTx/>
                <a:uFillTx/>
                <a:latin typeface="+mn-lt"/>
              </a:rPr>
              <a:t>Sensors</a:t>
            </a:r>
            <a:r>
              <a:rPr kumimoji="0" lang="en-US" b="0" i="0" u="none" strike="noStrike" kern="1200" cap="none" spc="0" normalizeH="0" baseline="0" noProof="0" dirty="0">
                <a:ln>
                  <a:noFill/>
                </a:ln>
                <a:solidFill>
                  <a:srgbClr val="002060"/>
                </a:solidFill>
                <a:effectLst/>
                <a:uLnTx/>
                <a:uFillTx/>
                <a:latin typeface="+mn-lt"/>
              </a:rPr>
              <a:t>: Camera, joint angle </a:t>
            </a:r>
            <a:r>
              <a:rPr kumimoji="0" lang="en-US" b="0" i="0" u="none" strike="noStrike" kern="1200" cap="none" spc="0" normalizeH="0" baseline="0" noProof="0" dirty="0" smtClean="0">
                <a:ln>
                  <a:noFill/>
                </a:ln>
                <a:solidFill>
                  <a:srgbClr val="002060"/>
                </a:solidFill>
                <a:effectLst/>
                <a:uLnTx/>
                <a:uFillTx/>
                <a:latin typeface="+mn-lt"/>
              </a:rPr>
              <a:t>sensors.</a:t>
            </a:r>
            <a:endParaRPr kumimoji="0" lang="en-US" b="0" i="0" u="none" strike="noStrike" kern="1200" cap="none" spc="0" normalizeH="0" baseline="0" noProof="0" dirty="0">
              <a:ln>
                <a:noFill/>
              </a:ln>
              <a:solidFill>
                <a:srgbClr val="002060"/>
              </a:solidFill>
              <a:effectLst/>
              <a:uLnTx/>
              <a:uFillTx/>
              <a:latin typeface="+mn-lt"/>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2" name="Title 1"/>
          <p:cNvSpPr>
            <a:spLocks noGrp="1"/>
          </p:cNvSpPr>
          <p:nvPr>
            <p:ph type="title"/>
          </p:nvPr>
        </p:nvSpPr>
        <p:spPr/>
        <p:txBody>
          <a:bodyPr/>
          <a:p>
            <a:r>
              <a:rPr lang="en-IN" altLang="en-US"/>
              <a:t>Artificial Intelligence</a:t>
            </a:r>
            <a:endParaRPr lang="en-IN" altLang="en-US"/>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t="8264" r="2891"/>
          <a:stretch>
            <a:fillRect/>
          </a:stretch>
        </p:blipFill>
        <p:spPr>
          <a:xfrm>
            <a:off x="489585" y="1905000"/>
            <a:ext cx="7892415" cy="4194175"/>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386"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a:ln w="6350">
                  <a:noFill/>
                </a:ln>
                <a:solidFill>
                  <a:srgbClr val="0909FF"/>
                </a:solidFill>
                <a:effectLst/>
                <a:uLnTx/>
                <a:uFillTx/>
                <a:latin typeface="+mj-lt"/>
              </a:rPr>
              <a:t>PEAS</a:t>
            </a:r>
            <a:endParaRPr kumimoji="0" lang="en-US" sz="4000" b="1" i="0" u="none" strike="noStrike" kern="1200" cap="none" spc="0" normalizeH="0" baseline="0" noProof="0">
              <a:ln w="6350">
                <a:noFill/>
              </a:ln>
              <a:solidFill>
                <a:srgbClr val="0909FF"/>
              </a:solidFill>
              <a:effectLst/>
              <a:uLnTx/>
              <a:uFillTx/>
              <a:latin typeface="+mj-lt"/>
            </a:endParaRPr>
          </a:p>
        </p:txBody>
      </p:sp>
      <p:sp>
        <p:nvSpPr>
          <p:cNvPr id="15363" name="Rectangle 3"/>
          <p:cNvSpPr>
            <a:spLocks noGrp="1"/>
          </p:cNvSpPr>
          <p:nvPr>
            <p:ph type="body"/>
          </p:nvPr>
        </p:nvSpPr>
        <p:spPr>
          <a:xfrm>
            <a:off x="457200" y="1600200"/>
            <a:ext cx="8229600" cy="2727960"/>
          </a:xfrm>
        </p:spPr>
        <p:txBody>
          <a:bodyPr vert="horz" wrap="square" lIns="91440" tIns="45720" rIns="91440" bIns="45720" anchor="t" anchorCtr="0"/>
          <a:p>
            <a:r>
              <a:rPr dirty="0">
                <a:solidFill>
                  <a:srgbClr val="002060"/>
                </a:solidFill>
              </a:rPr>
              <a:t>Agent: Interactive English tutor</a:t>
            </a:r>
            <a:endParaRPr dirty="0">
              <a:solidFill>
                <a:srgbClr val="002060"/>
              </a:solidFill>
            </a:endParaRPr>
          </a:p>
          <a:p>
            <a:pPr lvl="1"/>
            <a:r>
              <a:rPr dirty="0">
                <a:solidFill>
                  <a:srgbClr val="FF0000"/>
                </a:solidFill>
              </a:rPr>
              <a:t>Performance measure</a:t>
            </a:r>
            <a:r>
              <a:rPr dirty="0">
                <a:solidFill>
                  <a:srgbClr val="002060"/>
                </a:solidFill>
              </a:rPr>
              <a:t>: Maximize student's score on test</a:t>
            </a:r>
            <a:endParaRPr dirty="0">
              <a:solidFill>
                <a:srgbClr val="002060"/>
              </a:solidFill>
            </a:endParaRPr>
          </a:p>
          <a:p>
            <a:pPr lvl="1"/>
            <a:r>
              <a:rPr dirty="0">
                <a:solidFill>
                  <a:srgbClr val="FF0000"/>
                </a:solidFill>
              </a:rPr>
              <a:t>Environment</a:t>
            </a:r>
            <a:r>
              <a:rPr dirty="0">
                <a:solidFill>
                  <a:srgbClr val="002060"/>
                </a:solidFill>
              </a:rPr>
              <a:t>: Set of students</a:t>
            </a:r>
            <a:endParaRPr dirty="0">
              <a:solidFill>
                <a:srgbClr val="002060"/>
              </a:solidFill>
            </a:endParaRPr>
          </a:p>
          <a:p>
            <a:pPr lvl="1"/>
            <a:r>
              <a:rPr dirty="0">
                <a:solidFill>
                  <a:srgbClr val="FF0000"/>
                </a:solidFill>
              </a:rPr>
              <a:t>Actuators</a:t>
            </a:r>
            <a:r>
              <a:rPr dirty="0">
                <a:solidFill>
                  <a:srgbClr val="002060"/>
                </a:solidFill>
              </a:rPr>
              <a:t>: Screen display (exercises, suggestions, corrections)</a:t>
            </a:r>
            <a:endParaRPr dirty="0">
              <a:solidFill>
                <a:srgbClr val="002060"/>
              </a:solidFill>
            </a:endParaRPr>
          </a:p>
          <a:p>
            <a:pPr lvl="1"/>
            <a:r>
              <a:rPr dirty="0">
                <a:solidFill>
                  <a:srgbClr val="FF0000"/>
                </a:solidFill>
              </a:rPr>
              <a:t>Sensors</a:t>
            </a:r>
            <a:r>
              <a:rPr dirty="0">
                <a:solidFill>
                  <a:srgbClr val="002060"/>
                </a:solidFill>
              </a:rPr>
              <a:t>: Keyboard.</a:t>
            </a:r>
            <a:endParaRPr dirty="0">
              <a:solidFill>
                <a:srgbClr val="002060"/>
              </a:solidFill>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defTabSz="914400">
              <a:buClrTx/>
              <a:buSzTx/>
              <a:buFontTx/>
              <a:defRPr/>
            </a:pPr>
            <a:r>
              <a:rPr lang="en-US" noProof="0" dirty="0">
                <a:solidFill>
                  <a:srgbClr val="0909FF"/>
                </a:solidFill>
                <a:effectLst/>
                <a:uLnTx/>
                <a:uFillTx/>
              </a:rPr>
              <a:t>Agent Environments</a:t>
            </a:r>
            <a:endParaRPr lang="en-US" noProof="0" dirty="0">
              <a:solidFill>
                <a:srgbClr val="0909FF"/>
              </a:solidFill>
              <a:effectLst/>
              <a:uLnTx/>
              <a:uFillTx/>
            </a:endParaRPr>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t="6444"/>
          <a:stretch>
            <a:fillRect/>
          </a:stretch>
        </p:blipFill>
        <p:spPr>
          <a:xfrm>
            <a:off x="489585" y="1821815"/>
            <a:ext cx="8127365" cy="42773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w="6350">
                  <a:noFill/>
                </a:ln>
                <a:solidFill>
                  <a:srgbClr val="0909FF"/>
                </a:solidFill>
                <a:effectLst/>
                <a:uLnTx/>
                <a:uFillTx/>
                <a:latin typeface="+mj-lt"/>
              </a:rPr>
              <a:t>Environment </a:t>
            </a:r>
            <a:r>
              <a:rPr kumimoji="0" lang="en-US" sz="4000" b="1" i="0" u="none" strike="noStrike" kern="1200" cap="none" spc="0" normalizeH="0" baseline="0" noProof="0" dirty="0" smtClean="0">
                <a:ln w="6350">
                  <a:noFill/>
                </a:ln>
                <a:solidFill>
                  <a:srgbClr val="0909FF"/>
                </a:solidFill>
                <a:effectLst/>
                <a:uLnTx/>
                <a:uFillTx/>
                <a:latin typeface="+mj-lt"/>
              </a:rPr>
              <a:t>Types</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8" name="Rectangle 3"/>
          <p:cNvSpPr txBox="1">
            <a:spLocks noChangeArrowheads="1"/>
          </p:cNvSpPr>
          <p:nvPr/>
        </p:nvSpPr>
        <p:spPr bwMode="auto">
          <a:xfrm>
            <a:off x="457200" y="1600200"/>
            <a:ext cx="8229600" cy="4876800"/>
          </a:xfrm>
          <a:prstGeom prst="rect">
            <a:avLst/>
          </a:prstGeom>
          <a:noFill/>
          <a:ln w="9525">
            <a:noFill/>
            <a:miter lim="800000"/>
          </a:ln>
          <a:effectLst/>
        </p:spPr>
        <p:txBody>
          <a:bodyPr/>
          <a:lstStyle/>
          <a:p>
            <a:pPr marL="342900" marR="0" indent="-342900" defTabSz="914400" eaLnBrk="1" hangingPunct="1">
              <a:lnSpc>
                <a:spcPct val="80000"/>
              </a:lnSpc>
              <a:spcBef>
                <a:spcPct val="20000"/>
              </a:spcBef>
              <a:buClrTx/>
              <a:buSzTx/>
              <a:buFontTx/>
              <a:buNone/>
              <a:defRPr/>
            </a:pPr>
            <a:r>
              <a:rPr kumimoji="0" lang="en-US" sz="2000" kern="0" cap="none" spc="0" normalizeH="0" baseline="0" noProof="0" dirty="0">
                <a:solidFill>
                  <a:schemeClr val="tx1"/>
                </a:solidFill>
                <a:effectLst>
                  <a:outerShdw blurRad="38100" dist="19050" dir="2700000" algn="tl" rotWithShape="0">
                    <a:schemeClr val="dk1">
                      <a:alpha val="40000"/>
                    </a:schemeClr>
                  </a:outerShdw>
                </a:effectLst>
                <a:latin typeface="ＤＦ中太楷書体" panose="02010609010101010101" charset="-128"/>
                <a:ea typeface="ＤＦ中太楷書体" panose="02010609010101010101" charset="-128"/>
                <a:cs typeface="ＤＦ中太楷書体" panose="02010609010101010101" charset="-128"/>
              </a:rPr>
              <a:t>		</a:t>
            </a:r>
            <a:r>
              <a:rPr kumimoji="0" lang="en-US" sz="1000" kern="0" cap="none" spc="0" normalizeH="0" baseline="0" noProof="0" dirty="0">
                <a:solidFill>
                  <a:schemeClr val="tx1"/>
                </a:solidFill>
                <a:effectLst>
                  <a:outerShdw blurRad="38100" dist="19050" dir="2700000" algn="tl" rotWithShape="0">
                    <a:schemeClr val="dk1">
                      <a:alpha val="40000"/>
                    </a:schemeClr>
                  </a:outerShdw>
                </a:effectLst>
                <a:latin typeface="ＤＦ中太楷書体" panose="02010609010101010101" charset="-128"/>
                <a:ea typeface="ＤＦ中太楷書体" panose="02010609010101010101" charset="-128"/>
                <a:cs typeface="ＤＦ中太楷書体" panose="02010609010101010101" charset="-128"/>
              </a:rPr>
              <a:t>	</a:t>
            </a:r>
            <a:endParaRPr kumimoji="0" lang="en-US" sz="1000" kern="0" cap="none" spc="0" normalizeH="0" baseline="0" noProof="0" dirty="0">
              <a:solidFill>
                <a:schemeClr val="tx1"/>
              </a:solidFill>
              <a:effectLst>
                <a:outerShdw blurRad="38100" dist="19050" dir="2700000" algn="tl" rotWithShape="0">
                  <a:schemeClr val="dk1">
                    <a:alpha val="40000"/>
                  </a:schemeClr>
                </a:outerShdw>
              </a:effectLst>
              <a:latin typeface="ＤＦ中太楷書体" panose="02010609010101010101" charset="-128"/>
              <a:ea typeface="ＤＦ中太楷書体" panose="02010609010101010101" charset="-128"/>
              <a:cs typeface="ＤＦ中太楷書体" panose="02010609010101010101" charset="-128"/>
            </a:endParaRPr>
          </a:p>
          <a:p>
            <a:pPr marL="342900" marR="0" indent="-342900" defTabSz="914400" eaLnBrk="1" hangingPunct="1">
              <a:lnSpc>
                <a:spcPct val="80000"/>
              </a:lnSpc>
              <a:spcBef>
                <a:spcPct val="20000"/>
              </a:spcBef>
              <a:buClrTx/>
              <a:buSzTx/>
              <a:buFontTx/>
              <a:buNone/>
              <a:defRPr/>
            </a:pPr>
            <a:endParaRPr kumimoji="0" lang="en-US" sz="2000" kern="0" cap="none" spc="0" normalizeH="0" baseline="0" noProof="0" dirty="0">
              <a:solidFill>
                <a:srgbClr val="002060"/>
              </a:solidFill>
              <a:latin typeface="ＤＦ中太楷書体" panose="02010609010101010101" charset="-128"/>
              <a:ea typeface="ＤＦ中太楷書体" panose="02010609010101010101" charset="-128"/>
              <a:cs typeface="ＤＦ中太楷書体" panose="02010609010101010101" charset="-128"/>
            </a:endParaRPr>
          </a:p>
          <a:p>
            <a:pPr marL="342900" marR="0" indent="-342900" defTabSz="914400" eaLnBrk="1" hangingPunct="1">
              <a:lnSpc>
                <a:spcPct val="80000"/>
              </a:lnSpc>
              <a:spcBef>
                <a:spcPct val="20000"/>
              </a:spcBef>
              <a:buClrTx/>
              <a:buSzTx/>
              <a:buFont typeface="Wingdings" panose="05000000000000000000" pitchFamily="2" charset="2"/>
              <a:buChar char="q"/>
              <a:defRPr/>
            </a:pPr>
            <a:r>
              <a:rPr kumimoji="0" lang="en-US" sz="2200" kern="0" cap="none" spc="0" normalizeH="0" baseline="0" noProof="0" dirty="0">
                <a:solidFill>
                  <a:srgbClr val="002060"/>
                </a:solidFill>
                <a:latin typeface="Verdana" panose="020B0604030504040204" pitchFamily="34" charset="0"/>
                <a:ea typeface="Verdana" panose="020B0604030504040204" pitchFamily="34" charset="0"/>
                <a:cs typeface="Verdana" panose="020B0604030504040204" pitchFamily="34" charset="0"/>
              </a:rPr>
              <a:t>The environment type largely determines the agent design</a:t>
            </a:r>
            <a:endParaRPr kumimoji="0" lang="en-US" sz="2200" kern="0" cap="none" spc="0" normalizeH="0" baseline="0" noProof="0"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342900" marR="0" indent="-342900" defTabSz="914400" eaLnBrk="1" hangingPunct="1">
              <a:lnSpc>
                <a:spcPct val="80000"/>
              </a:lnSpc>
              <a:spcBef>
                <a:spcPct val="20000"/>
              </a:spcBef>
              <a:buClrTx/>
              <a:buSzTx/>
              <a:buFont typeface="Wingdings" panose="05000000000000000000" pitchFamily="2" charset="2"/>
              <a:buChar char="q"/>
              <a:defRPr/>
            </a:pPr>
            <a:endParaRPr kumimoji="0" lang="en-US" sz="2200" kern="0" cap="none" spc="0" normalizeH="0" baseline="0" noProof="0"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marL="342900" marR="0" indent="-342900" defTabSz="914400" eaLnBrk="1" hangingPunct="1">
              <a:lnSpc>
                <a:spcPct val="80000"/>
              </a:lnSpc>
              <a:spcBef>
                <a:spcPct val="20000"/>
              </a:spcBef>
              <a:buClrTx/>
              <a:buSzTx/>
              <a:buFont typeface="Wingdings" panose="05000000000000000000" pitchFamily="2" charset="2"/>
              <a:buChar char="q"/>
              <a:defRPr/>
            </a:pPr>
            <a:r>
              <a:rPr kumimoji="0" lang="en-US" sz="2200" kern="0" cap="none" spc="0" normalizeH="0" baseline="0" noProof="0" dirty="0">
                <a:solidFill>
                  <a:srgbClr val="002060"/>
                </a:solidFill>
                <a:latin typeface="Verdana" panose="020B0604030504040204" pitchFamily="34" charset="0"/>
                <a:ea typeface="Verdana" panose="020B0604030504040204" pitchFamily="34" charset="0"/>
                <a:cs typeface="Verdana" panose="020B0604030504040204" pitchFamily="34" charset="0"/>
              </a:rPr>
              <a:t>The real world is (of course) partially observable, stochastic, sequential, dynamic, continuous, multi-agent.</a:t>
            </a:r>
            <a:endParaRPr kumimoji="0" lang="en-US" sz="2200" kern="0" cap="none" spc="0" normalizeH="0" baseline="0" noProof="0" dirty="0">
              <a:solidFill>
                <a:srgbClr val="000000"/>
              </a:solidFill>
              <a:latin typeface="ＤＦ中太楷書体" panose="02010609010101010101" charset="-128"/>
              <a:ea typeface="ＤＦ中太楷書体" panose="02010609010101010101" charset="-128"/>
              <a:cs typeface="ＤＦ中太楷書体" panose="02010609010101010101" charset="-128"/>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307181" y="685800"/>
            <a:ext cx="9758363" cy="5486400"/>
          </a:xfrm>
          <a:prstGeom prst="rect">
            <a:avLst/>
          </a:prstGeom>
        </p:spPr>
      </p:pic>
      <p:sp>
        <p:nvSpPr>
          <p:cNvPr id="5" name="Date Placeholder 4"/>
          <p:cNvSpPr>
            <a:spLocks noGrp="1"/>
          </p:cNvSpPr>
          <p:nvPr>
            <p:ph type="dt" sz="half" idx="10"/>
          </p:nvPr>
        </p:nvSpPr>
        <p:spPr/>
        <p:txBody>
          <a:bodyPr/>
          <a:lstStyle/>
          <a:p>
            <a:fld id="{86DF33D1-AADE-480E-9F2C-28354E3EAFA1}"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7410" name="Rectangle 2"/>
          <p:cNvSpPr>
            <a:spLocks noGrp="1" noChangeArrowheads="1"/>
          </p:cNvSpPr>
          <p:nvPr>
            <p:ph type="title" idx="4294967295"/>
          </p:nvPr>
        </p:nvSpPr>
        <p:spPr>
          <a:xfrm>
            <a:off x="228600" y="-76200"/>
            <a:ext cx="8610600" cy="1143000"/>
          </a:xfrm>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w="6350">
                  <a:noFill/>
                </a:ln>
                <a:solidFill>
                  <a:srgbClr val="0909FF"/>
                </a:solidFill>
                <a:effectLst/>
                <a:uLnTx/>
                <a:uFillTx/>
                <a:latin typeface="+mj-lt"/>
              </a:rPr>
              <a:t>Environment </a:t>
            </a:r>
            <a:r>
              <a:rPr kumimoji="0" lang="en-US" sz="4000" b="1" i="0" u="none" strike="noStrike" kern="1200" cap="none" spc="0" normalizeH="0" baseline="0" noProof="0" dirty="0" smtClean="0">
                <a:ln w="6350">
                  <a:noFill/>
                </a:ln>
                <a:solidFill>
                  <a:srgbClr val="0909FF"/>
                </a:solidFill>
                <a:effectLst/>
                <a:uLnTx/>
                <a:uFillTx/>
                <a:latin typeface="+mj-lt"/>
              </a:rPr>
              <a:t>Types</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16387" name="Rectangle 3"/>
          <p:cNvSpPr>
            <a:spLocks noGrp="1"/>
          </p:cNvSpPr>
          <p:nvPr>
            <p:ph type="body"/>
          </p:nvPr>
        </p:nvSpPr>
        <p:spPr>
          <a:xfrm>
            <a:off x="457200" y="1066800"/>
            <a:ext cx="8229600" cy="5179695"/>
          </a:xfrm>
        </p:spPr>
        <p:txBody>
          <a:bodyPr vert="horz" wrap="square" lIns="91440" tIns="45720" rIns="91440" bIns="45720" anchor="t" anchorCtr="0"/>
          <a:p>
            <a:pPr>
              <a:lnSpc>
                <a:spcPct val="90000"/>
              </a:lnSpc>
            </a:pPr>
            <a:r>
              <a:rPr dirty="0">
                <a:solidFill>
                  <a:srgbClr val="FF0000"/>
                </a:solidFill>
              </a:rPr>
              <a:t>Fully Observable</a:t>
            </a:r>
            <a:r>
              <a:rPr dirty="0">
                <a:solidFill>
                  <a:srgbClr val="002060"/>
                </a:solidFill>
              </a:rPr>
              <a:t> (vs</a:t>
            </a:r>
            <a:r>
              <a:rPr dirty="0">
                <a:solidFill>
                  <a:srgbClr val="FF0000"/>
                </a:solidFill>
              </a:rPr>
              <a:t>. Partially Observable</a:t>
            </a:r>
            <a:r>
              <a:rPr dirty="0">
                <a:solidFill>
                  <a:srgbClr val="002060"/>
                </a:solidFill>
              </a:rPr>
              <a:t>): An agent's sensors give it access to the complete state of the environment at each point in time</a:t>
            </a:r>
            <a:endParaRPr dirty="0">
              <a:solidFill>
                <a:srgbClr val="002060"/>
              </a:solidFill>
            </a:endParaRPr>
          </a:p>
          <a:p>
            <a:pPr>
              <a:lnSpc>
                <a:spcPct val="90000"/>
              </a:lnSpc>
            </a:pPr>
            <a:r>
              <a:rPr dirty="0">
                <a:solidFill>
                  <a:srgbClr val="002060"/>
                </a:solidFill>
              </a:rPr>
              <a:t>In FO, the agent can be confident that it requires nothing more in order to decide on the optimal action</a:t>
            </a:r>
            <a:endParaRPr dirty="0">
              <a:solidFill>
                <a:srgbClr val="002060"/>
              </a:solidFill>
            </a:endParaRPr>
          </a:p>
          <a:p>
            <a:pPr>
              <a:lnSpc>
                <a:spcPct val="90000"/>
              </a:lnSpc>
            </a:pPr>
            <a:r>
              <a:rPr dirty="0">
                <a:solidFill>
                  <a:srgbClr val="FF0000"/>
                </a:solidFill>
              </a:rPr>
              <a:t>PO can be due to faulty sensors</a:t>
            </a:r>
            <a:endParaRPr dirty="0">
              <a:solidFill>
                <a:srgbClr val="FF0000"/>
              </a:solidFill>
            </a:endParaRPr>
          </a:p>
          <a:p>
            <a:pPr lvl="1">
              <a:lnSpc>
                <a:spcPct val="90000"/>
              </a:lnSpc>
            </a:pPr>
            <a:r>
              <a:rPr dirty="0">
                <a:solidFill>
                  <a:srgbClr val="002060"/>
                </a:solidFill>
              </a:rPr>
              <a:t>If we are driving along a stretch of road that we know well, and if dust enters our eyes, we are still able to drive on the route with blinking eyes (partial observation)</a:t>
            </a:r>
            <a:endParaRPr dirty="0">
              <a:solidFill>
                <a:srgbClr val="002060"/>
              </a:solidFill>
            </a:endParaRPr>
          </a:p>
          <a:p>
            <a:pPr lvl="1">
              <a:lnSpc>
                <a:spcPct val="90000"/>
              </a:lnSpc>
            </a:pPr>
            <a:r>
              <a:rPr dirty="0">
                <a:solidFill>
                  <a:srgbClr val="002060"/>
                </a:solidFill>
              </a:rPr>
              <a:t>PO requires the agent to have an internal representation of the state.</a:t>
            </a:r>
            <a:endParaRPr dirty="0">
              <a:solidFill>
                <a:srgbClr val="002060"/>
              </a:solidFill>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307181" y="685800"/>
            <a:ext cx="9758363" cy="5486400"/>
          </a:xfrm>
          <a:prstGeom prst="rect">
            <a:avLst/>
          </a:prstGeom>
        </p:spPr>
      </p:pic>
      <p:sp>
        <p:nvSpPr>
          <p:cNvPr id="5" name="Date Placeholder 4"/>
          <p:cNvSpPr>
            <a:spLocks noGrp="1"/>
          </p:cNvSpPr>
          <p:nvPr>
            <p:ph type="dt" sz="half" idx="10"/>
          </p:nvPr>
        </p:nvSpPr>
        <p:spPr/>
        <p:txBody>
          <a:bodyPr/>
          <a:lstStyle/>
          <a:p>
            <a:fld id="{566F7BD7-690F-4C39-9656-C9458CEA6665}"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smtClean="0">
                <a:ln w="6350">
                  <a:noFill/>
                </a:ln>
                <a:solidFill>
                  <a:srgbClr val="0909FF"/>
                </a:solidFill>
                <a:effectLst/>
                <a:uLnTx/>
                <a:uFillTx/>
                <a:latin typeface="+mj-lt"/>
              </a:rPr>
              <a:t>Environment Types</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17411" name="Content Placeholder 2"/>
          <p:cNvSpPr>
            <a:spLocks noGrp="1"/>
          </p:cNvSpPr>
          <p:nvPr>
            <p:ph idx="1"/>
          </p:nvPr>
        </p:nvSpPr>
        <p:spPr>
          <a:xfrm>
            <a:off x="457200" y="1447800"/>
            <a:ext cx="8229600" cy="4921885"/>
          </a:xfrm>
        </p:spPr>
        <p:txBody>
          <a:bodyPr vert="horz" wrap="square" lIns="91440" tIns="45720" rIns="91440" bIns="45720" anchor="t" anchorCtr="0"/>
          <a:p>
            <a:pPr marL="548005" indent="-411480">
              <a:lnSpc>
                <a:spcPct val="90000"/>
              </a:lnSpc>
              <a:buSzPct val="65000"/>
              <a:buFont typeface="Wingdings" panose="05000000000000000000" pitchFamily="2" charset="2"/>
              <a:buChar char="q"/>
            </a:pPr>
            <a:r>
              <a:rPr sz="2400" kern="1200" dirty="0">
                <a:solidFill>
                  <a:srgbClr val="FF0000"/>
                </a:solidFill>
                <a:latin typeface="+mn-lt"/>
              </a:rPr>
              <a:t>Deterministic</a:t>
            </a:r>
            <a:r>
              <a:rPr sz="2400" kern="1200" dirty="0">
                <a:solidFill>
                  <a:srgbClr val="002060"/>
                </a:solidFill>
                <a:latin typeface="+mn-lt"/>
              </a:rPr>
              <a:t> (vs. </a:t>
            </a:r>
            <a:r>
              <a:rPr sz="2400" kern="1200" dirty="0">
                <a:solidFill>
                  <a:srgbClr val="FF0000"/>
                </a:solidFill>
                <a:latin typeface="+mn-lt"/>
              </a:rPr>
              <a:t>Stochastic</a:t>
            </a:r>
            <a:r>
              <a:rPr sz="2400" kern="1200" dirty="0">
                <a:solidFill>
                  <a:srgbClr val="002060"/>
                </a:solidFill>
                <a:latin typeface="+mn-lt"/>
              </a:rPr>
              <a:t>): The next state of the environment is completely determined by the current state and the action executed by the agent </a:t>
            </a:r>
            <a:endParaRPr sz="2400" kern="1200" dirty="0">
              <a:solidFill>
                <a:srgbClr val="002060"/>
              </a:solidFill>
              <a:latin typeface="+mn-lt"/>
            </a:endParaRPr>
          </a:p>
          <a:p>
            <a:pPr lvl="1">
              <a:lnSpc>
                <a:spcPct val="90000"/>
              </a:lnSpc>
              <a:buSzPct val="80000"/>
              <a:buFont typeface="Wingdings" panose="05000000000000000000" pitchFamily="2" charset="2"/>
              <a:buChar char="Ø"/>
            </a:pPr>
            <a:r>
              <a:rPr kern="1200" dirty="0">
                <a:solidFill>
                  <a:srgbClr val="002060"/>
                </a:solidFill>
                <a:latin typeface="+mn-lt"/>
              </a:rPr>
              <a:t>Stochastic (Non-Deterministic): There can be more than one next state, for a given state-action combination </a:t>
            </a:r>
            <a:endParaRPr kern="1200" dirty="0">
              <a:solidFill>
                <a:srgbClr val="002060"/>
              </a:solidFill>
              <a:latin typeface="+mn-lt"/>
            </a:endParaRPr>
          </a:p>
          <a:p>
            <a:pPr marL="1143000" lvl="2">
              <a:lnSpc>
                <a:spcPct val="90000"/>
              </a:lnSpc>
              <a:buSzPct val="95000"/>
              <a:buFont typeface="Wingdings" panose="05000000000000000000" pitchFamily="2" charset="2"/>
              <a:buChar char="§"/>
            </a:pPr>
            <a:r>
              <a:rPr sz="2400" kern="1200" dirty="0">
                <a:solidFill>
                  <a:srgbClr val="002060"/>
                </a:solidFill>
                <a:latin typeface="+mn-lt"/>
              </a:rPr>
              <a:t>Taxi Driving is clearly stochastic</a:t>
            </a:r>
            <a:endParaRPr sz="2400" kern="1200" dirty="0">
              <a:solidFill>
                <a:srgbClr val="002060"/>
              </a:solidFill>
              <a:latin typeface="+mn-lt"/>
            </a:endParaRPr>
          </a:p>
          <a:p>
            <a:pPr marL="548005" indent="-411480">
              <a:lnSpc>
                <a:spcPct val="90000"/>
              </a:lnSpc>
              <a:buSzPct val="65000"/>
              <a:buFont typeface="Wingdings" panose="05000000000000000000" pitchFamily="2" charset="2"/>
              <a:buChar char="q"/>
            </a:pPr>
            <a:r>
              <a:rPr sz="2400" kern="1200" dirty="0">
                <a:solidFill>
                  <a:srgbClr val="002060"/>
                </a:solidFill>
                <a:latin typeface="+mn-lt"/>
              </a:rPr>
              <a:t>Consider a Multi-agent environment</a:t>
            </a:r>
            <a:endParaRPr sz="2400" kern="1200" dirty="0">
              <a:solidFill>
                <a:srgbClr val="002060"/>
              </a:solidFill>
              <a:latin typeface="+mn-lt"/>
            </a:endParaRPr>
          </a:p>
          <a:p>
            <a:pPr lvl="1">
              <a:lnSpc>
                <a:spcPct val="90000"/>
              </a:lnSpc>
              <a:buSzPct val="80000"/>
              <a:buFont typeface="Wingdings" panose="05000000000000000000" pitchFamily="2" charset="2"/>
              <a:buChar char="Ø"/>
            </a:pPr>
            <a:r>
              <a:rPr kern="1200" dirty="0">
                <a:solidFill>
                  <a:srgbClr val="002060"/>
                </a:solidFill>
                <a:latin typeface="+mn-lt"/>
              </a:rPr>
              <a:t>If the environment is deterministic except for the actions of other agents, then the environment is </a:t>
            </a:r>
            <a:r>
              <a:rPr kern="1200" dirty="0">
                <a:solidFill>
                  <a:srgbClr val="FF0000"/>
                </a:solidFill>
                <a:latin typeface="+mn-lt"/>
              </a:rPr>
              <a:t>strategic</a:t>
            </a:r>
            <a:endParaRPr kern="1200" dirty="0">
              <a:solidFill>
                <a:srgbClr val="FF0000"/>
              </a:solidFill>
              <a:latin typeface="+mn-lt"/>
            </a:endParaRPr>
          </a:p>
          <a:p>
            <a:pPr lvl="1">
              <a:lnSpc>
                <a:spcPct val="90000"/>
              </a:lnSpc>
              <a:buSzPct val="80000"/>
              <a:buFont typeface="Wingdings" panose="05000000000000000000" pitchFamily="2" charset="2"/>
              <a:buChar char="Ø"/>
            </a:pPr>
            <a:r>
              <a:rPr kern="1200" dirty="0">
                <a:solidFill>
                  <a:srgbClr val="FF0000"/>
                </a:solidFill>
                <a:latin typeface="+mn-lt"/>
              </a:rPr>
              <a:t>Strategy Games.</a:t>
            </a:r>
            <a:endParaRPr kern="1200" dirty="0">
              <a:solidFill>
                <a:srgbClr val="FF0000"/>
              </a:solidFill>
              <a:latin typeface="+mn-lt"/>
            </a:endParaRPr>
          </a:p>
          <a:p>
            <a:pPr marL="548005" indent="-411480">
              <a:buSzPct val="65000"/>
              <a:buFont typeface="Wingdings" panose="05000000000000000000" pitchFamily="2" charset="2"/>
              <a:buChar char="q"/>
            </a:pPr>
            <a:endParaRPr sz="2400" kern="1200" dirty="0">
              <a:solidFill>
                <a:srgbClr val="002060"/>
              </a:solidFill>
              <a:latin typeface="+mn-lt"/>
            </a:endParaRPr>
          </a:p>
        </p:txBody>
      </p:sp>
      <p:sp>
        <p:nvSpPr>
          <p:cNvPr id="3" name="Date Placeholder 2"/>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307181" y="685800"/>
            <a:ext cx="9758363" cy="5486400"/>
          </a:xfrm>
          <a:prstGeom prst="rect">
            <a:avLst/>
          </a:prstGeom>
        </p:spPr>
      </p:pic>
      <p:sp>
        <p:nvSpPr>
          <p:cNvPr id="5" name="Date Placeholder 4"/>
          <p:cNvSpPr>
            <a:spLocks noGrp="1"/>
          </p:cNvSpPr>
          <p:nvPr>
            <p:ph type="dt" sz="half" idx="10"/>
          </p:nvPr>
        </p:nvSpPr>
        <p:spPr/>
        <p:txBody>
          <a:bodyPr/>
          <a:lstStyle/>
          <a:p>
            <a:fld id="{967EB31D-31E3-46A2-BD7A-9DFB2303E979}"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smtClean="0">
                <a:ln w="6350">
                  <a:noFill/>
                </a:ln>
                <a:solidFill>
                  <a:srgbClr val="0909FF"/>
                </a:solidFill>
                <a:effectLst/>
                <a:uLnTx/>
                <a:uFillTx/>
                <a:latin typeface="+mj-lt"/>
              </a:rPr>
              <a:t>Environment Types</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18435" name="Content Placeholder 2"/>
          <p:cNvSpPr>
            <a:spLocks noGrp="1"/>
          </p:cNvSpPr>
          <p:nvPr>
            <p:ph idx="1"/>
          </p:nvPr>
        </p:nvSpPr>
        <p:spPr>
          <a:xfrm>
            <a:off x="533400" y="1371600"/>
            <a:ext cx="8229600" cy="5125720"/>
          </a:xfrm>
        </p:spPr>
        <p:txBody>
          <a:bodyPr vert="horz" wrap="square" lIns="91440" tIns="45720" rIns="91440" bIns="45720" anchor="t" anchorCtr="0"/>
          <a:p>
            <a:pPr marL="548005" indent="-411480">
              <a:lnSpc>
                <a:spcPct val="90000"/>
              </a:lnSpc>
              <a:buSzPct val="65000"/>
              <a:buFont typeface="Wingdings" panose="05000000000000000000" pitchFamily="2" charset="2"/>
              <a:buChar char="q"/>
            </a:pPr>
            <a:r>
              <a:rPr sz="2400" kern="1200" dirty="0">
                <a:solidFill>
                  <a:srgbClr val="FF0000"/>
                </a:solidFill>
                <a:latin typeface="+mn-lt"/>
              </a:rPr>
              <a:t>Episodic </a:t>
            </a:r>
            <a:r>
              <a:rPr sz="2400" kern="1200" dirty="0">
                <a:solidFill>
                  <a:srgbClr val="002060"/>
                </a:solidFill>
                <a:latin typeface="+mn-lt"/>
              </a:rPr>
              <a:t>(vs. sequential): The agent's experience is divided into atomic "</a:t>
            </a:r>
            <a:r>
              <a:rPr sz="2400" kern="1200" dirty="0">
                <a:solidFill>
                  <a:srgbClr val="FF0000"/>
                </a:solidFill>
                <a:latin typeface="+mn-lt"/>
              </a:rPr>
              <a:t>episodes</a:t>
            </a:r>
            <a:r>
              <a:rPr sz="2400" kern="1200" dirty="0">
                <a:solidFill>
                  <a:srgbClr val="002060"/>
                </a:solidFill>
                <a:latin typeface="+mn-lt"/>
              </a:rPr>
              <a:t>”</a:t>
            </a:r>
            <a:endParaRPr sz="2400" kern="1200" dirty="0">
              <a:solidFill>
                <a:srgbClr val="002060"/>
              </a:solidFill>
              <a:latin typeface="+mn-lt"/>
            </a:endParaRPr>
          </a:p>
          <a:p>
            <a:pPr lvl="1">
              <a:lnSpc>
                <a:spcPct val="90000"/>
              </a:lnSpc>
              <a:buSzPct val="80000"/>
              <a:buFont typeface="Wingdings" panose="05000000000000000000" pitchFamily="2" charset="2"/>
              <a:buChar char="Ø"/>
            </a:pPr>
            <a:r>
              <a:rPr kern="1200" dirty="0">
                <a:solidFill>
                  <a:srgbClr val="002060"/>
                </a:solidFill>
                <a:latin typeface="+mn-lt"/>
              </a:rPr>
              <a:t>Each episode consists of the agent perceiving and then performing a single action, and </a:t>
            </a:r>
            <a:r>
              <a:rPr kern="1200" dirty="0">
                <a:solidFill>
                  <a:srgbClr val="FF0000"/>
                </a:solidFill>
                <a:latin typeface="+mn-lt"/>
              </a:rPr>
              <a:t>the choice of action in each episode depends only on the episode itself</a:t>
            </a:r>
            <a:r>
              <a:rPr kern="1200" dirty="0">
                <a:solidFill>
                  <a:srgbClr val="002060"/>
                </a:solidFill>
                <a:latin typeface="+mn-lt"/>
              </a:rPr>
              <a:t>, e.g., a robot whose job is to detect faulty parts on a line in some factory</a:t>
            </a:r>
            <a:endParaRPr kern="1200" dirty="0">
              <a:solidFill>
                <a:srgbClr val="002060"/>
              </a:solidFill>
              <a:latin typeface="+mn-lt"/>
            </a:endParaRPr>
          </a:p>
          <a:p>
            <a:pPr lvl="1">
              <a:lnSpc>
                <a:spcPct val="90000"/>
              </a:lnSpc>
              <a:buSzPct val="80000"/>
              <a:buFont typeface="Wingdings" panose="05000000000000000000" pitchFamily="2" charset="2"/>
              <a:buChar char="Ø"/>
            </a:pPr>
            <a:r>
              <a:rPr kern="1200" dirty="0">
                <a:solidFill>
                  <a:srgbClr val="002060"/>
                </a:solidFill>
                <a:latin typeface="+mn-lt"/>
              </a:rPr>
              <a:t>In a sequential setting, the next episode depends on the previous one(s), e.g., learning which chess move to execute at each sequential step, in order to win the game at the end</a:t>
            </a:r>
            <a:endParaRPr kern="1200" dirty="0">
              <a:solidFill>
                <a:srgbClr val="002060"/>
              </a:solidFill>
              <a:latin typeface="+mn-lt"/>
            </a:endParaRPr>
          </a:p>
          <a:p>
            <a:pPr lvl="1">
              <a:lnSpc>
                <a:spcPct val="90000"/>
              </a:lnSpc>
              <a:buSzPct val="80000"/>
              <a:buFont typeface="Wingdings" panose="05000000000000000000" pitchFamily="2" charset="2"/>
              <a:buChar char="Ø"/>
            </a:pPr>
            <a:r>
              <a:rPr kern="1200" dirty="0">
                <a:solidFill>
                  <a:srgbClr val="002060"/>
                </a:solidFill>
                <a:latin typeface="+mn-lt"/>
              </a:rPr>
              <a:t>Also called a </a:t>
            </a:r>
            <a:r>
              <a:rPr kern="1200" dirty="0">
                <a:solidFill>
                  <a:srgbClr val="FF0000"/>
                </a:solidFill>
                <a:latin typeface="+mn-lt"/>
              </a:rPr>
              <a:t>sequential decision process</a:t>
            </a:r>
            <a:r>
              <a:rPr kern="1200" dirty="0">
                <a:solidFill>
                  <a:srgbClr val="002060"/>
                </a:solidFill>
                <a:latin typeface="+mn-lt"/>
              </a:rPr>
              <a:t>.</a:t>
            </a:r>
            <a:endParaRPr kern="1200" dirty="0">
              <a:solidFill>
                <a:srgbClr val="002060"/>
              </a:solidFill>
              <a:latin typeface="+mn-lt"/>
            </a:endParaRPr>
          </a:p>
          <a:p>
            <a:pPr lvl="1">
              <a:lnSpc>
                <a:spcPct val="90000"/>
              </a:lnSpc>
              <a:buSzPct val="80000"/>
              <a:buFont typeface="Wingdings" panose="05000000000000000000" pitchFamily="2" charset="2"/>
              <a:buChar char="Ø"/>
            </a:pPr>
            <a:endParaRPr kern="1200" dirty="0">
              <a:solidFill>
                <a:srgbClr val="002060"/>
              </a:solidFill>
              <a:latin typeface="+mn-lt"/>
            </a:endParaRPr>
          </a:p>
          <a:p>
            <a:pPr marL="548005" indent="-411480">
              <a:buSzPct val="65000"/>
              <a:buFont typeface="Wingdings" panose="05000000000000000000" pitchFamily="2" charset="2"/>
              <a:buChar char="q"/>
            </a:pPr>
            <a:endParaRPr sz="2400" kern="1200" dirty="0">
              <a:solidFill>
                <a:srgbClr val="002060"/>
              </a:solidFill>
              <a:latin typeface="+mn-lt"/>
            </a:endParaRPr>
          </a:p>
        </p:txBody>
      </p:sp>
      <p:sp>
        <p:nvSpPr>
          <p:cNvPr id="3" name="Date Placeholder 2"/>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307181" y="685800"/>
            <a:ext cx="9758363" cy="5486400"/>
          </a:xfrm>
          <a:prstGeom prst="rect">
            <a:avLst/>
          </a:prstGeom>
        </p:spPr>
      </p:pic>
      <p:sp>
        <p:nvSpPr>
          <p:cNvPr id="5" name="Date Placeholder 4"/>
          <p:cNvSpPr>
            <a:spLocks noGrp="1"/>
          </p:cNvSpPr>
          <p:nvPr>
            <p:ph type="dt" sz="half" idx="10"/>
          </p:nvPr>
        </p:nvSpPr>
        <p:spPr/>
        <p:txBody>
          <a:bodyPr/>
          <a:lstStyle/>
          <a:p>
            <a:fld id="{97A9710F-DEE5-4548-B3A6-EEF7AAA676F6}"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2" name="Title 1"/>
          <p:cNvSpPr>
            <a:spLocks noGrp="1"/>
          </p:cNvSpPr>
          <p:nvPr>
            <p:ph type="title"/>
          </p:nvPr>
        </p:nvSpPr>
        <p:spPr/>
        <p:txBody>
          <a:bodyPr/>
          <a:p>
            <a:r>
              <a:rPr lang="en-US" noProof="0">
                <a:solidFill>
                  <a:srgbClr val="0909FF"/>
                </a:solidFill>
                <a:effectLst/>
                <a:uLnTx/>
                <a:uFillTx/>
              </a:rPr>
              <a:t>Human Intelligence </a:t>
            </a:r>
            <a:endParaRPr lang="en-IN" altLang="en-US"/>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l="6775" t="6444" r="16180"/>
          <a:stretch>
            <a:fillRect/>
          </a:stretch>
        </p:blipFill>
        <p:spPr>
          <a:xfrm>
            <a:off x="838200" y="1600200"/>
            <a:ext cx="7662545" cy="453009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434"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w="6350">
                  <a:noFill/>
                </a:ln>
                <a:solidFill>
                  <a:srgbClr val="0909FF"/>
                </a:solidFill>
                <a:effectLst/>
                <a:uLnTx/>
                <a:uFillTx/>
                <a:latin typeface="+mj-lt"/>
              </a:rPr>
              <a:t>Environment </a:t>
            </a:r>
            <a:r>
              <a:rPr kumimoji="0" lang="en-US" sz="4000" b="1" i="0" u="none" strike="noStrike" kern="1200" cap="none" spc="0" normalizeH="0" baseline="0" noProof="0" dirty="0" smtClean="0">
                <a:ln w="6350">
                  <a:noFill/>
                </a:ln>
                <a:solidFill>
                  <a:srgbClr val="0909FF"/>
                </a:solidFill>
                <a:effectLst/>
                <a:uLnTx/>
                <a:uFillTx/>
                <a:latin typeface="+mj-lt"/>
              </a:rPr>
              <a:t>Types</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19459" name="Rectangle 3"/>
          <p:cNvSpPr>
            <a:spLocks noGrp="1"/>
          </p:cNvSpPr>
          <p:nvPr>
            <p:ph type="body"/>
          </p:nvPr>
        </p:nvSpPr>
        <p:spPr>
          <a:xfrm>
            <a:off x="457200" y="1219200"/>
            <a:ext cx="8229600" cy="4819015"/>
          </a:xfrm>
        </p:spPr>
        <p:txBody>
          <a:bodyPr vert="horz" wrap="square" lIns="91440" tIns="45720" rIns="91440" bIns="45720" anchor="t" anchorCtr="0"/>
          <a:p>
            <a:pPr>
              <a:lnSpc>
                <a:spcPct val="80000"/>
              </a:lnSpc>
            </a:pPr>
            <a:r>
              <a:rPr sz="2600" dirty="0">
                <a:solidFill>
                  <a:srgbClr val="FF0000"/>
                </a:solidFill>
              </a:rPr>
              <a:t>Static </a:t>
            </a:r>
            <a:r>
              <a:rPr sz="2600" dirty="0">
                <a:solidFill>
                  <a:srgbClr val="002060"/>
                </a:solidFill>
              </a:rPr>
              <a:t>(vs. Dynamic): The environment is unchanged while an agent is deliberating which action to execute </a:t>
            </a:r>
            <a:endParaRPr sz="2600" dirty="0">
              <a:solidFill>
                <a:srgbClr val="002060"/>
              </a:solidFill>
            </a:endParaRPr>
          </a:p>
          <a:p>
            <a:pPr lvl="1">
              <a:lnSpc>
                <a:spcPct val="80000"/>
              </a:lnSpc>
            </a:pPr>
            <a:r>
              <a:rPr sz="2600" dirty="0">
                <a:solidFill>
                  <a:srgbClr val="002060"/>
                </a:solidFill>
              </a:rPr>
              <a:t>Much more simpler to deal with</a:t>
            </a:r>
            <a:endParaRPr sz="2600" dirty="0">
              <a:solidFill>
                <a:srgbClr val="002060"/>
              </a:solidFill>
            </a:endParaRPr>
          </a:p>
          <a:p>
            <a:pPr lvl="1">
              <a:lnSpc>
                <a:spcPct val="80000"/>
              </a:lnSpc>
            </a:pPr>
            <a:r>
              <a:rPr sz="2600" dirty="0">
                <a:solidFill>
                  <a:srgbClr val="002060"/>
                </a:solidFill>
              </a:rPr>
              <a:t>For the dynamic case, the agent needs to keep track of the changes</a:t>
            </a:r>
            <a:endParaRPr sz="2600" dirty="0">
              <a:solidFill>
                <a:srgbClr val="002060"/>
              </a:solidFill>
            </a:endParaRPr>
          </a:p>
          <a:p>
            <a:pPr lvl="1">
              <a:lnSpc>
                <a:spcPct val="80000"/>
              </a:lnSpc>
            </a:pPr>
            <a:r>
              <a:rPr sz="2600" dirty="0">
                <a:solidFill>
                  <a:srgbClr val="002060"/>
                </a:solidFill>
              </a:rPr>
              <a:t>The environment is </a:t>
            </a:r>
            <a:r>
              <a:rPr sz="2600" dirty="0">
                <a:solidFill>
                  <a:srgbClr val="FF0000"/>
                </a:solidFill>
              </a:rPr>
              <a:t>semi-dynamic</a:t>
            </a:r>
            <a:r>
              <a:rPr sz="2600" dirty="0">
                <a:solidFill>
                  <a:srgbClr val="002060"/>
                </a:solidFill>
              </a:rPr>
              <a:t> if the environment itself does not change with the passage of time but the agent's performance score does, e.g., checkers.</a:t>
            </a:r>
            <a:endParaRPr sz="2600" dirty="0">
              <a:solidFill>
                <a:srgbClr val="002060"/>
              </a:solidFill>
            </a:endParaRPr>
          </a:p>
          <a:p>
            <a:pPr>
              <a:lnSpc>
                <a:spcPct val="80000"/>
              </a:lnSpc>
            </a:pPr>
            <a:endParaRPr sz="2600" dirty="0">
              <a:solidFill>
                <a:srgbClr val="FF0000"/>
              </a:solidFill>
            </a:endParaRPr>
          </a:p>
          <a:p>
            <a:r>
              <a:rPr sz="2600" dirty="0">
                <a:solidFill>
                  <a:srgbClr val="FF0000"/>
                </a:solidFill>
              </a:rPr>
              <a:t>Discrete</a:t>
            </a:r>
            <a:r>
              <a:rPr sz="2600" dirty="0">
                <a:solidFill>
                  <a:srgbClr val="002060"/>
                </a:solidFill>
              </a:rPr>
              <a:t> (vs. Continuous): The environment  is discrete if the number of actions and possible states of the environment is finite otherwise it is continuous.</a:t>
            </a:r>
            <a:endParaRPr sz="2600" dirty="0">
              <a:solidFill>
                <a:srgbClr val="002060"/>
              </a:solidFill>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307181" y="685800"/>
            <a:ext cx="9758363" cy="5486400"/>
          </a:xfrm>
          <a:prstGeom prst="rect">
            <a:avLst/>
          </a:prstGeom>
        </p:spPr>
      </p:pic>
      <p:sp>
        <p:nvSpPr>
          <p:cNvPr id="5" name="Date Placeholder 4"/>
          <p:cNvSpPr>
            <a:spLocks noGrp="1"/>
          </p:cNvSpPr>
          <p:nvPr>
            <p:ph type="dt" sz="half" idx="10"/>
          </p:nvPr>
        </p:nvSpPr>
        <p:spPr/>
        <p:txBody>
          <a:bodyPr/>
          <a:lstStyle/>
          <a:p>
            <a:fld id="{ADCD5B76-0561-4AB6-9344-AF179DE1D8DC}"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smtClean="0">
                <a:ln w="6350">
                  <a:noFill/>
                </a:ln>
                <a:solidFill>
                  <a:srgbClr val="0909FF"/>
                </a:solidFill>
                <a:effectLst/>
                <a:uLnTx/>
                <a:uFillTx/>
                <a:latin typeface="+mj-lt"/>
              </a:rPr>
              <a:t>Environment Types</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20483" name="Content Placeholder 2"/>
          <p:cNvSpPr>
            <a:spLocks noGrp="1"/>
          </p:cNvSpPr>
          <p:nvPr>
            <p:ph idx="1"/>
          </p:nvPr>
        </p:nvSpPr>
        <p:spPr>
          <a:xfrm>
            <a:off x="457200" y="1600200"/>
            <a:ext cx="8229600" cy="3797300"/>
          </a:xfrm>
        </p:spPr>
        <p:txBody>
          <a:bodyPr vert="horz" wrap="square" lIns="91440" tIns="45720" rIns="91440" bIns="45720" anchor="t" anchorCtr="0"/>
          <a:p>
            <a:pPr marL="548005" indent="-411480">
              <a:buSzPct val="65000"/>
              <a:buFont typeface="Wingdings" panose="05000000000000000000" pitchFamily="2" charset="2"/>
              <a:buChar char="q"/>
            </a:pPr>
            <a:r>
              <a:rPr sz="2400" kern="1200" dirty="0">
                <a:solidFill>
                  <a:srgbClr val="FF0000"/>
                </a:solidFill>
                <a:latin typeface="+mn-lt"/>
              </a:rPr>
              <a:t>Single Agent</a:t>
            </a:r>
            <a:r>
              <a:rPr sz="2400" kern="1200" dirty="0">
                <a:solidFill>
                  <a:srgbClr val="002060"/>
                </a:solidFill>
                <a:latin typeface="+mn-lt"/>
              </a:rPr>
              <a:t> (vs. Multi-Agent): An agent operating by itself in an environment</a:t>
            </a:r>
            <a:endParaRPr sz="2400" kern="1200" dirty="0">
              <a:solidFill>
                <a:srgbClr val="002060"/>
              </a:solidFill>
              <a:latin typeface="+mn-lt"/>
            </a:endParaRPr>
          </a:p>
          <a:p>
            <a:pPr lvl="1">
              <a:buSzPct val="80000"/>
              <a:buFont typeface="Wingdings" panose="05000000000000000000" pitchFamily="2" charset="2"/>
              <a:buChar char="Ø"/>
            </a:pPr>
            <a:r>
              <a:rPr kern="1200" dirty="0">
                <a:solidFill>
                  <a:srgbClr val="002060"/>
                </a:solidFill>
                <a:latin typeface="+mn-lt"/>
              </a:rPr>
              <a:t>In the multi-agent case, the performance measure of one agent depends on the performance measures of the other agent(s)</a:t>
            </a:r>
            <a:endParaRPr kern="1200" dirty="0">
              <a:solidFill>
                <a:srgbClr val="002060"/>
              </a:solidFill>
              <a:latin typeface="+mn-lt"/>
            </a:endParaRPr>
          </a:p>
          <a:p>
            <a:pPr lvl="1">
              <a:buSzPct val="80000"/>
              <a:buFont typeface="Wingdings" panose="05000000000000000000" pitchFamily="2" charset="2"/>
              <a:buChar char="Ø"/>
            </a:pPr>
            <a:r>
              <a:rPr kern="1200" dirty="0">
                <a:solidFill>
                  <a:srgbClr val="FF0000"/>
                </a:solidFill>
                <a:latin typeface="+mn-lt"/>
              </a:rPr>
              <a:t>Competitive</a:t>
            </a:r>
            <a:r>
              <a:rPr kern="1200" dirty="0">
                <a:solidFill>
                  <a:srgbClr val="002060"/>
                </a:solidFill>
                <a:latin typeface="+mn-lt"/>
              </a:rPr>
              <a:t> multi-agent: Chess Playing</a:t>
            </a:r>
            <a:endParaRPr kern="1200" dirty="0">
              <a:solidFill>
                <a:srgbClr val="002060"/>
              </a:solidFill>
              <a:latin typeface="+mn-lt"/>
            </a:endParaRPr>
          </a:p>
          <a:p>
            <a:pPr lvl="1">
              <a:buSzPct val="80000"/>
              <a:buFont typeface="Wingdings" panose="05000000000000000000" pitchFamily="2" charset="2"/>
              <a:buChar char="Ø"/>
            </a:pPr>
            <a:r>
              <a:rPr kern="1200" dirty="0">
                <a:solidFill>
                  <a:srgbClr val="FF0000"/>
                </a:solidFill>
                <a:latin typeface="+mn-lt"/>
              </a:rPr>
              <a:t>Collaborative</a:t>
            </a:r>
            <a:r>
              <a:rPr kern="1200" dirty="0">
                <a:solidFill>
                  <a:srgbClr val="002060"/>
                </a:solidFill>
                <a:latin typeface="+mn-lt"/>
              </a:rPr>
              <a:t> multi-agent: Robo Soccer.</a:t>
            </a:r>
            <a:endParaRPr kern="1200" dirty="0">
              <a:solidFill>
                <a:srgbClr val="002060"/>
              </a:solidFill>
              <a:latin typeface="+mn-lt"/>
            </a:endParaRPr>
          </a:p>
          <a:p>
            <a:pPr lvl="1">
              <a:buSzPct val="80000"/>
              <a:buFont typeface="Wingdings" panose="05000000000000000000" pitchFamily="2" charset="2"/>
              <a:buChar char="Ø"/>
            </a:pPr>
            <a:r>
              <a:rPr kern="1200" dirty="0">
                <a:solidFill>
                  <a:srgbClr val="002060"/>
                </a:solidFill>
                <a:latin typeface="+mn-lt"/>
              </a:rPr>
              <a:t>A quite complicated field which is currently the focus of much research.</a:t>
            </a:r>
            <a:endParaRPr kern="1200" dirty="0">
              <a:solidFill>
                <a:srgbClr val="002060"/>
              </a:solidFill>
              <a:latin typeface="+mn-lt"/>
            </a:endParaRPr>
          </a:p>
          <a:p>
            <a:pPr marL="548005" indent="-411480">
              <a:buSzPct val="65000"/>
              <a:buFont typeface="Wingdings" panose="05000000000000000000" pitchFamily="2" charset="2"/>
              <a:buChar char="q"/>
            </a:pPr>
            <a:endParaRPr sz="2400" kern="1200" dirty="0">
              <a:solidFill>
                <a:srgbClr val="002060"/>
              </a:solidFill>
              <a:latin typeface="+mn-lt"/>
            </a:endParaRPr>
          </a:p>
        </p:txBody>
      </p:sp>
      <p:sp>
        <p:nvSpPr>
          <p:cNvPr id="3" name="Date Placeholder 2"/>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307181" y="685800"/>
            <a:ext cx="9758363" cy="5486400"/>
          </a:xfrm>
          <a:prstGeom prst="rect">
            <a:avLst/>
          </a:prstGeom>
        </p:spPr>
      </p:pic>
      <p:sp>
        <p:nvSpPr>
          <p:cNvPr id="5" name="Date Placeholder 4"/>
          <p:cNvSpPr>
            <a:spLocks noGrp="1"/>
          </p:cNvSpPr>
          <p:nvPr>
            <p:ph type="dt" sz="half" idx="10"/>
          </p:nvPr>
        </p:nvSpPr>
        <p:spPr/>
        <p:txBody>
          <a:bodyPr/>
          <a:lstStyle/>
          <a:p>
            <a:fld id="{C8BEC5B8-4FDB-4A10-82D4-BFD93CC05D30}"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307181" y="685800"/>
            <a:ext cx="9758363" cy="5486400"/>
          </a:xfrm>
          <a:prstGeom prst="rect">
            <a:avLst/>
          </a:prstGeom>
        </p:spPr>
      </p:pic>
      <p:sp>
        <p:nvSpPr>
          <p:cNvPr id="5" name="Date Placeholder 4"/>
          <p:cNvSpPr>
            <a:spLocks noGrp="1"/>
          </p:cNvSpPr>
          <p:nvPr>
            <p:ph type="dt" sz="half" idx="10"/>
          </p:nvPr>
        </p:nvSpPr>
        <p:spPr/>
        <p:txBody>
          <a:bodyPr/>
          <a:lstStyle/>
          <a:p>
            <a:fld id="{A4809470-7C66-45C9-B1FC-AE03D9FFB5CD}"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307181" y="685800"/>
            <a:ext cx="9758363" cy="5486400"/>
          </a:xfrm>
          <a:prstGeom prst="rect">
            <a:avLst/>
          </a:prstGeom>
        </p:spPr>
      </p:pic>
      <p:sp>
        <p:nvSpPr>
          <p:cNvPr id="5" name="Date Placeholder 4"/>
          <p:cNvSpPr>
            <a:spLocks noGrp="1"/>
          </p:cNvSpPr>
          <p:nvPr>
            <p:ph type="dt" sz="half" idx="10"/>
          </p:nvPr>
        </p:nvSpPr>
        <p:spPr/>
        <p:txBody>
          <a:bodyPr/>
          <a:lstStyle/>
          <a:p>
            <a:fld id="{64CC5B77-4E34-4887-B7A3-7BF5AF380D12}"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482"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w="6350">
                  <a:noFill/>
                </a:ln>
                <a:solidFill>
                  <a:srgbClr val="0909FF"/>
                </a:solidFill>
                <a:effectLst/>
                <a:uLnTx/>
                <a:uFillTx/>
                <a:latin typeface="+mj-lt"/>
              </a:rPr>
              <a:t>Agent </a:t>
            </a:r>
            <a:r>
              <a:rPr kumimoji="0" lang="en-US" sz="4000" b="1" i="0" u="none" strike="noStrike" kern="1200" cap="none" spc="0" normalizeH="0" baseline="0" noProof="0" dirty="0" smtClean="0">
                <a:ln w="6350">
                  <a:noFill/>
                </a:ln>
                <a:solidFill>
                  <a:srgbClr val="0909FF"/>
                </a:solidFill>
                <a:effectLst/>
                <a:uLnTx/>
                <a:uFillTx/>
                <a:latin typeface="+mj-lt"/>
              </a:rPr>
              <a:t>Functions </a:t>
            </a:r>
            <a:r>
              <a:rPr kumimoji="0" lang="en-US" sz="4000" b="1" i="0" u="none" strike="noStrike" kern="1200" cap="none" spc="0" normalizeH="0" baseline="0" noProof="0" dirty="0">
                <a:ln w="6350">
                  <a:noFill/>
                </a:ln>
                <a:solidFill>
                  <a:srgbClr val="0909FF"/>
                </a:solidFill>
                <a:effectLst/>
                <a:uLnTx/>
                <a:uFillTx/>
                <a:latin typeface="+mj-lt"/>
              </a:rPr>
              <a:t>and </a:t>
            </a:r>
            <a:r>
              <a:rPr kumimoji="0" lang="en-US" sz="4000" b="1" i="0" u="none" strike="noStrike" kern="1200" cap="none" spc="0" normalizeH="0" baseline="0" noProof="0" dirty="0" smtClean="0">
                <a:ln w="6350">
                  <a:noFill/>
                </a:ln>
                <a:solidFill>
                  <a:srgbClr val="0909FF"/>
                </a:solidFill>
                <a:effectLst/>
                <a:uLnTx/>
                <a:uFillTx/>
                <a:latin typeface="+mj-lt"/>
              </a:rPr>
              <a:t>Programs</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22531" name="Rectangle 3"/>
          <p:cNvSpPr>
            <a:spLocks noGrp="1"/>
          </p:cNvSpPr>
          <p:nvPr>
            <p:ph type="body"/>
          </p:nvPr>
        </p:nvSpPr>
        <p:spPr>
          <a:xfrm>
            <a:off x="457200" y="1600200"/>
            <a:ext cx="8229600" cy="2680335"/>
          </a:xfrm>
        </p:spPr>
        <p:txBody>
          <a:bodyPr vert="horz" wrap="square" lIns="91440" tIns="45720" rIns="91440" bIns="45720" anchor="t" anchorCtr="0"/>
          <a:p>
            <a:r>
              <a:rPr dirty="0">
                <a:solidFill>
                  <a:srgbClr val="002060"/>
                </a:solidFill>
              </a:rPr>
              <a:t>An agent is completely specified by the </a:t>
            </a:r>
            <a:r>
              <a:rPr u="sng" dirty="0">
                <a:solidFill>
                  <a:srgbClr val="FF0000"/>
                </a:solidFill>
              </a:rPr>
              <a:t>agent function</a:t>
            </a:r>
            <a:r>
              <a:rPr dirty="0">
                <a:solidFill>
                  <a:srgbClr val="002060"/>
                </a:solidFill>
              </a:rPr>
              <a:t> that maps percept sequences to actions</a:t>
            </a:r>
            <a:endParaRPr dirty="0">
              <a:solidFill>
                <a:srgbClr val="002060"/>
              </a:solidFill>
            </a:endParaRPr>
          </a:p>
          <a:p>
            <a:pPr lvl="1"/>
            <a:r>
              <a:rPr dirty="0">
                <a:solidFill>
                  <a:srgbClr val="002060"/>
                </a:solidFill>
              </a:rPr>
              <a:t>Can also be labeled as the </a:t>
            </a:r>
            <a:r>
              <a:rPr dirty="0">
                <a:solidFill>
                  <a:srgbClr val="FF0000"/>
                </a:solidFill>
              </a:rPr>
              <a:t>strategy</a:t>
            </a:r>
            <a:r>
              <a:rPr dirty="0">
                <a:solidFill>
                  <a:srgbClr val="002060"/>
                </a:solidFill>
              </a:rPr>
              <a:t> of the agent</a:t>
            </a:r>
            <a:endParaRPr dirty="0">
              <a:solidFill>
                <a:srgbClr val="002060"/>
              </a:solidFill>
            </a:endParaRPr>
          </a:p>
          <a:p>
            <a:r>
              <a:rPr dirty="0">
                <a:solidFill>
                  <a:srgbClr val="002060"/>
                </a:solidFill>
              </a:rPr>
              <a:t>There could be many possible agent functions</a:t>
            </a:r>
            <a:endParaRPr dirty="0">
              <a:solidFill>
                <a:srgbClr val="002060"/>
              </a:solidFill>
            </a:endParaRPr>
          </a:p>
          <a:p>
            <a:r>
              <a:rPr dirty="0">
                <a:solidFill>
                  <a:srgbClr val="FF0000"/>
                </a:solidFill>
              </a:rPr>
              <a:t>Aim: Discover the most rational (optimal) agent function.</a:t>
            </a:r>
            <a:endParaRPr dirty="0">
              <a:solidFill>
                <a:srgbClr val="FF0000"/>
              </a:solidFill>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1506"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w="6350">
                  <a:noFill/>
                </a:ln>
                <a:solidFill>
                  <a:srgbClr val="0909FF"/>
                </a:solidFill>
                <a:effectLst/>
                <a:uLnTx/>
                <a:uFillTx/>
                <a:latin typeface="+mj-lt"/>
              </a:rPr>
              <a:t>Table-lookup </a:t>
            </a:r>
            <a:r>
              <a:rPr kumimoji="0" lang="en-US" sz="4000" b="1" i="0" u="none" strike="noStrike" kern="1200" cap="none" spc="0" normalizeH="0" baseline="0" noProof="0" dirty="0" smtClean="0">
                <a:ln w="6350">
                  <a:noFill/>
                </a:ln>
                <a:solidFill>
                  <a:srgbClr val="0909FF"/>
                </a:solidFill>
                <a:effectLst/>
                <a:uLnTx/>
                <a:uFillTx/>
                <a:latin typeface="+mj-lt"/>
              </a:rPr>
              <a:t>Agent</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23555" name="Rectangle 3"/>
          <p:cNvSpPr>
            <a:spLocks noGrp="1"/>
          </p:cNvSpPr>
          <p:nvPr>
            <p:ph type="body"/>
          </p:nvPr>
        </p:nvSpPr>
        <p:spPr>
          <a:xfrm>
            <a:off x="457200" y="1600200"/>
            <a:ext cx="8229600" cy="3639820"/>
          </a:xfrm>
        </p:spPr>
        <p:txBody>
          <a:bodyPr vert="horz" wrap="square" lIns="91440" tIns="45720" rIns="91440" bIns="45720" anchor="t" anchorCtr="0"/>
          <a:p>
            <a:r>
              <a:rPr dirty="0">
                <a:solidFill>
                  <a:srgbClr val="002060"/>
                </a:solidFill>
              </a:rPr>
              <a:t>Simplest possible agent function:</a:t>
            </a:r>
            <a:endParaRPr dirty="0">
              <a:solidFill>
                <a:srgbClr val="002060"/>
              </a:solidFill>
            </a:endParaRPr>
          </a:p>
          <a:p>
            <a:pPr lvl="1"/>
            <a:r>
              <a:rPr dirty="0">
                <a:solidFill>
                  <a:srgbClr val="FF0000"/>
                </a:solidFill>
              </a:rPr>
              <a:t>All possible states and their optimal actions specified by the designers in advance</a:t>
            </a:r>
            <a:endParaRPr dirty="0">
              <a:solidFill>
                <a:srgbClr val="FF0000"/>
              </a:solidFill>
            </a:endParaRPr>
          </a:p>
          <a:p>
            <a:r>
              <a:rPr dirty="0">
                <a:solidFill>
                  <a:srgbClr val="002060"/>
                </a:solidFill>
              </a:rPr>
              <a:t>Drawbacks:</a:t>
            </a:r>
            <a:endParaRPr dirty="0">
              <a:solidFill>
                <a:srgbClr val="002060"/>
              </a:solidFill>
            </a:endParaRPr>
          </a:p>
          <a:p>
            <a:pPr lvl="1"/>
            <a:r>
              <a:rPr dirty="0">
                <a:solidFill>
                  <a:srgbClr val="002060"/>
                </a:solidFill>
              </a:rPr>
              <a:t>Huge table (consider continuous states)</a:t>
            </a:r>
            <a:endParaRPr dirty="0">
              <a:solidFill>
                <a:srgbClr val="002060"/>
              </a:solidFill>
            </a:endParaRPr>
          </a:p>
          <a:p>
            <a:pPr lvl="1"/>
            <a:r>
              <a:rPr dirty="0">
                <a:solidFill>
                  <a:srgbClr val="002060"/>
                </a:solidFill>
              </a:rPr>
              <a:t>Could take a long time to build the table</a:t>
            </a:r>
            <a:endParaRPr dirty="0">
              <a:solidFill>
                <a:srgbClr val="002060"/>
              </a:solidFill>
            </a:endParaRPr>
          </a:p>
          <a:p>
            <a:pPr lvl="1"/>
            <a:r>
              <a:rPr dirty="0">
                <a:solidFill>
                  <a:srgbClr val="002060"/>
                </a:solidFill>
              </a:rPr>
              <a:t>No autonomy!</a:t>
            </a:r>
            <a:endParaRPr dirty="0">
              <a:solidFill>
                <a:srgbClr val="002060"/>
              </a:solidFill>
            </a:endParaRPr>
          </a:p>
          <a:p>
            <a:pPr lvl="1"/>
            <a:r>
              <a:rPr dirty="0">
                <a:solidFill>
                  <a:srgbClr val="002060"/>
                </a:solidFill>
              </a:rPr>
              <a:t>Even with learning, agent could need a long time to learn the table entries.</a:t>
            </a:r>
            <a:endParaRPr dirty="0">
              <a:solidFill>
                <a:srgbClr val="002060"/>
              </a:solidFill>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3554"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a:ln w="6350">
                  <a:noFill/>
                </a:ln>
                <a:solidFill>
                  <a:srgbClr val="0909FF"/>
                </a:solidFill>
                <a:effectLst/>
                <a:uLnTx/>
                <a:uFillTx/>
                <a:latin typeface="+mj-lt"/>
              </a:rPr>
              <a:t>Agent types</a:t>
            </a:r>
            <a:endParaRPr kumimoji="0" lang="en-US" sz="4000" b="1" i="0" u="none" strike="noStrike" kern="1200" cap="none" spc="0" normalizeH="0" baseline="0" noProof="0">
              <a:ln w="6350">
                <a:noFill/>
              </a:ln>
              <a:solidFill>
                <a:srgbClr val="0909FF"/>
              </a:solidFill>
              <a:effectLst/>
              <a:uLnTx/>
              <a:uFillTx/>
              <a:latin typeface="+mj-lt"/>
            </a:endParaRPr>
          </a:p>
        </p:txBody>
      </p:sp>
      <p:sp>
        <p:nvSpPr>
          <p:cNvPr id="24579" name="Rectangle 3"/>
          <p:cNvSpPr>
            <a:spLocks noGrp="1"/>
          </p:cNvSpPr>
          <p:nvPr>
            <p:ph type="body"/>
          </p:nvPr>
        </p:nvSpPr>
        <p:spPr>
          <a:xfrm>
            <a:off x="304800" y="1447800"/>
            <a:ext cx="8686800" cy="3094355"/>
          </a:xfrm>
        </p:spPr>
        <p:txBody>
          <a:bodyPr vert="horz" wrap="square" lIns="91440" tIns="45720" rIns="91440" bIns="45720" anchor="t" anchorCtr="0"/>
          <a:p>
            <a:r>
              <a:rPr dirty="0">
                <a:solidFill>
                  <a:srgbClr val="002060"/>
                </a:solidFill>
              </a:rPr>
              <a:t>Four basic types in order of increasing generality:</a:t>
            </a:r>
            <a:endParaRPr dirty="0">
              <a:solidFill>
                <a:srgbClr val="002060"/>
              </a:solidFill>
            </a:endParaRPr>
          </a:p>
          <a:p>
            <a:pPr lvl="1"/>
            <a:r>
              <a:rPr dirty="0">
                <a:solidFill>
                  <a:srgbClr val="FF0000"/>
                </a:solidFill>
              </a:rPr>
              <a:t>Simple Reflex</a:t>
            </a:r>
            <a:r>
              <a:rPr dirty="0">
                <a:solidFill>
                  <a:srgbClr val="002060"/>
                </a:solidFill>
              </a:rPr>
              <a:t> agents</a:t>
            </a:r>
            <a:endParaRPr dirty="0">
              <a:solidFill>
                <a:srgbClr val="002060"/>
              </a:solidFill>
            </a:endParaRPr>
          </a:p>
          <a:p>
            <a:pPr lvl="1"/>
            <a:r>
              <a:rPr dirty="0">
                <a:solidFill>
                  <a:srgbClr val="FF0000"/>
                </a:solidFill>
              </a:rPr>
              <a:t>Model-based Reflex </a:t>
            </a:r>
            <a:r>
              <a:rPr dirty="0">
                <a:solidFill>
                  <a:srgbClr val="002060"/>
                </a:solidFill>
              </a:rPr>
              <a:t>agents</a:t>
            </a:r>
            <a:endParaRPr dirty="0">
              <a:solidFill>
                <a:srgbClr val="002060"/>
              </a:solidFill>
            </a:endParaRPr>
          </a:p>
          <a:p>
            <a:pPr lvl="1"/>
            <a:r>
              <a:rPr dirty="0">
                <a:solidFill>
                  <a:srgbClr val="FF0000"/>
                </a:solidFill>
              </a:rPr>
              <a:t>Goal-based</a:t>
            </a:r>
            <a:r>
              <a:rPr dirty="0">
                <a:solidFill>
                  <a:srgbClr val="002060"/>
                </a:solidFill>
              </a:rPr>
              <a:t> agents</a:t>
            </a:r>
            <a:endParaRPr dirty="0">
              <a:solidFill>
                <a:srgbClr val="002060"/>
              </a:solidFill>
            </a:endParaRPr>
          </a:p>
          <a:p>
            <a:pPr lvl="1"/>
            <a:r>
              <a:rPr dirty="0">
                <a:solidFill>
                  <a:srgbClr val="FF0000"/>
                </a:solidFill>
              </a:rPr>
              <a:t>Utility-based</a:t>
            </a:r>
            <a:r>
              <a:rPr dirty="0">
                <a:solidFill>
                  <a:srgbClr val="002060"/>
                </a:solidFill>
              </a:rPr>
              <a:t> agents</a:t>
            </a:r>
            <a:endParaRPr dirty="0">
              <a:solidFill>
                <a:srgbClr val="002060"/>
              </a:solidFill>
            </a:endParaRPr>
          </a:p>
          <a:p>
            <a:endParaRPr dirty="0">
              <a:solidFill>
                <a:srgbClr val="002060"/>
              </a:solidFill>
            </a:endParaRPr>
          </a:p>
          <a:p>
            <a:r>
              <a:rPr dirty="0">
                <a:solidFill>
                  <a:srgbClr val="002060"/>
                </a:solidFill>
              </a:rPr>
              <a:t>And Finally: </a:t>
            </a:r>
            <a:r>
              <a:rPr dirty="0">
                <a:solidFill>
                  <a:srgbClr val="FF0000"/>
                </a:solidFill>
              </a:rPr>
              <a:t>Learning</a:t>
            </a:r>
            <a:r>
              <a:rPr dirty="0">
                <a:solidFill>
                  <a:srgbClr val="002060"/>
                </a:solidFill>
              </a:rPr>
              <a:t> agents</a:t>
            </a:r>
            <a:endParaRPr dirty="0">
              <a:solidFill>
                <a:srgbClr val="002060"/>
              </a:solidFill>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alpha val="33000"/>
          </a:schemeClr>
        </a:solidFill>
        <a:effectLst/>
      </p:bgPr>
    </p:bg>
    <p:spTree>
      <p:nvGrpSpPr>
        <p:cNvPr id="1" name=""/>
        <p:cNvGrpSpPr/>
        <p:nvPr/>
      </p:nvGrpSpPr>
      <p:grpSpPr/>
      <p:sp>
        <p:nvSpPr>
          <p:cNvPr id="2" name="Title 1"/>
          <p:cNvSpPr>
            <a:spLocks noGrp="1"/>
          </p:cNvSpPr>
          <p:nvPr>
            <p:ph type="title"/>
          </p:nvPr>
        </p:nvSpPr>
        <p:spPr/>
        <p:txBody>
          <a:bodyPr/>
          <a:p>
            <a:r>
              <a:rPr lang="en-US" noProof="0">
                <a:solidFill>
                  <a:srgbClr val="0909FF"/>
                </a:solidFill>
                <a:effectLst/>
                <a:uLnTx/>
                <a:uFillTx/>
              </a:rPr>
              <a:t>AI Criteria</a:t>
            </a:r>
            <a:endParaRPr lang="en-US" noProof="0">
              <a:solidFill>
                <a:srgbClr val="0909FF"/>
              </a:solidFill>
              <a:effectLst/>
              <a:uLnTx/>
              <a:uFillTx/>
            </a:endParaRPr>
          </a:p>
        </p:txBody>
      </p:sp>
      <p:sp>
        <p:nvSpPr>
          <p:cNvPr id="4" name="Date Placeholder 3"/>
          <p:cNvSpPr>
            <a:spLocks noGrp="1"/>
          </p:cNvSpPr>
          <p:nvPr>
            <p:ph type="dt" sz="half" idx="2"/>
          </p:nvPr>
        </p:nvSpPr>
        <p:spPr/>
        <p:txBody>
          <a:bodyPr/>
          <a:p>
            <a:pPr algn="r"/>
            <a:fld id="{BB962C8B-B14F-4D97-AF65-F5344CB8AC3E}" type="datetime1">
              <a:rPr lang="en-US" sz="1400"/>
            </a:fld>
            <a:endParaRPr lang="en-US" sz="1400"/>
          </a:p>
        </p:txBody>
      </p:sp>
      <p:pic>
        <p:nvPicPr>
          <p:cNvPr id="5" name="Content Placeholder 4"/>
          <p:cNvPicPr>
            <a:picLocks noChangeAspect="1"/>
          </p:cNvPicPr>
          <p:nvPr>
            <p:ph sz="quarter" idx="1"/>
          </p:nvPr>
        </p:nvPicPr>
        <p:blipFill>
          <a:blip r:embed="rId1"/>
          <a:srcRect l="2227" t="4458" r="6258"/>
          <a:stretch>
            <a:fillRect/>
          </a:stretch>
        </p:blipFill>
        <p:spPr>
          <a:xfrm>
            <a:off x="670560" y="1455420"/>
            <a:ext cx="7437755" cy="464375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4578"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w="6350">
                  <a:noFill/>
                </a:ln>
                <a:solidFill>
                  <a:srgbClr val="0909FF"/>
                </a:solidFill>
                <a:effectLst/>
                <a:uLnTx/>
                <a:uFillTx/>
                <a:latin typeface="+mj-lt"/>
              </a:rPr>
              <a:t>Simple </a:t>
            </a:r>
            <a:r>
              <a:rPr kumimoji="0" lang="en-US" sz="4000" b="1" i="0" u="none" strike="noStrike" kern="1200" cap="none" spc="0" normalizeH="0" baseline="0" noProof="0" dirty="0" smtClean="0">
                <a:ln w="6350">
                  <a:noFill/>
                </a:ln>
                <a:solidFill>
                  <a:srgbClr val="0909FF"/>
                </a:solidFill>
                <a:effectLst/>
                <a:uLnTx/>
                <a:uFillTx/>
                <a:latin typeface="+mj-lt"/>
              </a:rPr>
              <a:t>Reflex Agents</a:t>
            </a:r>
            <a:endParaRPr kumimoji="0" lang="en-US" sz="4000" b="1" i="0" u="none" strike="noStrike" kern="1200" cap="none" spc="0" normalizeH="0" baseline="0" noProof="0" dirty="0">
              <a:ln w="6350">
                <a:noFill/>
              </a:ln>
              <a:solidFill>
                <a:srgbClr val="0909FF"/>
              </a:solidFill>
              <a:effectLst/>
              <a:uLnTx/>
              <a:uFillTx/>
              <a:latin typeface="+mj-lt"/>
            </a:endParaRPr>
          </a:p>
        </p:txBody>
      </p:sp>
      <p:pic>
        <p:nvPicPr>
          <p:cNvPr id="25603" name="Picture 4" descr="simple-reflex-agent"/>
          <p:cNvPicPr>
            <a:picLocks noChangeAspect="1"/>
          </p:cNvPicPr>
          <p:nvPr>
            <p:ph idx="1"/>
          </p:nvPr>
        </p:nvPicPr>
        <p:blipFill>
          <a:blip r:embed="rId1"/>
          <a:srcRect/>
          <a:stretch>
            <a:fillRect/>
          </a:stretch>
        </p:blipFill>
        <p:spPr>
          <a:xfrm>
            <a:off x="457200" y="1371600"/>
            <a:ext cx="8153400" cy="3562985"/>
          </a:xfrm>
        </p:spPr>
      </p:pic>
      <p:sp>
        <p:nvSpPr>
          <p:cNvPr id="25604" name="TextBox 3"/>
          <p:cNvSpPr txBox="1"/>
          <p:nvPr/>
        </p:nvSpPr>
        <p:spPr>
          <a:xfrm>
            <a:off x="838200" y="2286000"/>
            <a:ext cx="2895600" cy="1322070"/>
          </a:xfrm>
          <a:prstGeom prst="rect">
            <a:avLst/>
          </a:prstGeom>
          <a:noFill/>
          <a:ln w="9525">
            <a:noFill/>
          </a:ln>
        </p:spPr>
        <p:txBody>
          <a:bodyPr>
            <a:spAutoFit/>
          </a:bodyPr>
          <a:lstStyle>
            <a:lvl1pPr marL="548005" indent="-411480" algn="l" rtl="0" eaLnBrk="0" fontAlgn="base" hangingPunct="0">
              <a:spcBef>
                <a:spcPct val="20000"/>
              </a:spcBef>
              <a:spcAft>
                <a:spcPct val="0"/>
              </a:spcAft>
              <a:buSzPct val="65000"/>
              <a:buFont typeface="Wingdings" panose="05000000000000000000" pitchFamily="2" charset="2"/>
              <a:buChar char="q"/>
              <a:defRPr sz="2400" kern="1200">
                <a:solidFill>
                  <a:schemeClr val="bg1"/>
                </a:solidFill>
                <a:latin typeface="+mn-lt"/>
                <a:ea typeface="+mn-ea"/>
                <a:cs typeface="+mn-cs"/>
              </a:defRPr>
            </a:lvl1pPr>
            <a:lvl2pPr marL="868680" indent="-282575" algn="l" rtl="0" eaLnBrk="0" fontAlgn="base" hangingPunct="0">
              <a:spcBef>
                <a:spcPct val="20000"/>
              </a:spcBef>
              <a:spcAft>
                <a:spcPct val="0"/>
              </a:spcAft>
              <a:buSzPct val="80000"/>
              <a:buFont typeface="Wingdings" panose="05000000000000000000" pitchFamily="2" charset="2"/>
              <a:buChar char="Ø"/>
              <a:defRPr sz="2400" kern="1200">
                <a:solidFill>
                  <a:schemeClr val="bg1"/>
                </a:solidFill>
                <a:latin typeface="+mn-lt"/>
                <a:ea typeface="+mn-ea"/>
                <a:cs typeface="+mn-cs"/>
              </a:defRPr>
            </a:lvl2pPr>
            <a:lvl3pPr marL="1133475" indent="-228600" algn="l" rtl="0" eaLnBrk="0" fontAlgn="base" hangingPunct="0">
              <a:spcBef>
                <a:spcPct val="20000"/>
              </a:spcBef>
              <a:spcAft>
                <a:spcPct val="0"/>
              </a:spcAft>
              <a:buSzPct val="95000"/>
              <a:buFont typeface="Wingdings" panose="05000000000000000000" pitchFamily="2" charset="2"/>
              <a:buChar char="§"/>
              <a:defRPr sz="2400" kern="1200">
                <a:solidFill>
                  <a:schemeClr val="bg1"/>
                </a:solidFill>
                <a:latin typeface="+mn-lt"/>
                <a:ea typeface="+mn-ea"/>
                <a:cs typeface="+mn-cs"/>
              </a:defRPr>
            </a:lvl3pPr>
            <a:lvl4pPr marL="1352550" indent="-182880" algn="l" rtl="0" eaLnBrk="0" fontAlgn="base" hangingPunct="0">
              <a:spcBef>
                <a:spcPct val="20000"/>
              </a:spcBef>
              <a:spcAft>
                <a:spcPct val="0"/>
              </a:spcAft>
              <a:buSzPct val="100000"/>
              <a:buFont typeface="Courier New" panose="02070309020205020404" pitchFamily="49" charset="0"/>
              <a:buChar char="o"/>
              <a:defRPr sz="2400" kern="1200">
                <a:solidFill>
                  <a:schemeClr val="bg1"/>
                </a:solidFill>
                <a:latin typeface="+mn-lt"/>
                <a:ea typeface="+mn-ea"/>
                <a:cs typeface="+mn-cs"/>
              </a:defRPr>
            </a:lvl4pPr>
            <a:lvl5pPr marL="1544955" indent="-182880" algn="l" rtl="0" eaLnBrk="0" fontAlgn="base" hangingPunct="0">
              <a:spcBef>
                <a:spcPct val="20000"/>
              </a:spcBef>
              <a:spcAft>
                <a:spcPct val="0"/>
              </a:spcAft>
              <a:buFont typeface="Arial" panose="020B0604020202020204" pitchFamily="34" charset="0"/>
              <a:buChar char="•"/>
              <a:defRPr sz="2400" kern="1200">
                <a:solidFill>
                  <a:schemeClr val="bg1"/>
                </a:solidFill>
                <a:latin typeface="+mn-lt"/>
                <a:ea typeface="+mn-ea"/>
                <a:cs typeface="+mn-cs"/>
              </a:defRPr>
            </a:lvl5pPr>
          </a:lstStyle>
          <a:p>
            <a:pPr marL="0" lvl="0" indent="0" eaLnBrk="1" hangingPunct="1">
              <a:spcBef>
                <a:spcPct val="0"/>
              </a:spcBef>
              <a:buSzTx/>
              <a:buFontTx/>
              <a:buNone/>
            </a:pPr>
            <a:r>
              <a:rPr sz="2000" b="1" dirty="0">
                <a:solidFill>
                  <a:srgbClr val="FFFF00"/>
                </a:solidFill>
                <a:latin typeface="ＤＦ中太楷書体" panose="02010609010101010101" charset="-128"/>
                <a:ea typeface="ＤＦ中太楷書体" panose="02010609010101010101" charset="-128"/>
                <a:cs typeface="ＤＦ中太楷書体" panose="02010609010101010101" charset="-128"/>
              </a:rPr>
              <a:t>Applies condition-action rules based only on the current input (reflex)</a:t>
            </a:r>
            <a:endParaRPr sz="2000" b="1" dirty="0">
              <a:solidFill>
                <a:srgbClr val="FFFF00"/>
              </a:solidFill>
              <a:latin typeface="ＤＦ中太楷書体" panose="02010609010101010101" charset="-128"/>
              <a:ea typeface="ＤＦ中太楷書体" panose="02010609010101010101" charset="-128"/>
              <a:cs typeface="ＤＦ中太楷書体" panose="02010609010101010101" charset="-128"/>
            </a:endParaRPr>
          </a:p>
        </p:txBody>
      </p:sp>
      <p:pic>
        <p:nvPicPr>
          <p:cNvPr id="43014" name="Picture 2"/>
          <p:cNvPicPr>
            <a:picLocks noChangeAspect="1"/>
          </p:cNvPicPr>
          <p:nvPr/>
        </p:nvPicPr>
        <p:blipFill>
          <a:blip r:embed="rId2"/>
          <a:stretch>
            <a:fillRect/>
          </a:stretch>
        </p:blipFill>
        <p:spPr>
          <a:xfrm>
            <a:off x="685800" y="4800600"/>
            <a:ext cx="7496175" cy="1592263"/>
          </a:xfrm>
          <a:prstGeom prst="rect">
            <a:avLst/>
          </a:prstGeom>
          <a:noFill/>
          <a:ln w="9525">
            <a:noFill/>
          </a:ln>
        </p:spPr>
      </p:pic>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120650" y="1600200"/>
            <a:ext cx="8865235" cy="5486400"/>
          </a:xfrm>
          <a:prstGeom prst="rect">
            <a:avLst/>
          </a:prstGeom>
        </p:spPr>
      </p:pic>
      <p:sp>
        <p:nvSpPr>
          <p:cNvPr id="5" name="Date Placeholder 4"/>
          <p:cNvSpPr>
            <a:spLocks noGrp="1"/>
          </p:cNvSpPr>
          <p:nvPr>
            <p:ph type="dt" sz="half" idx="10"/>
          </p:nvPr>
        </p:nvSpPr>
        <p:spPr/>
        <p:txBody>
          <a:bodyPr/>
          <a:lstStyle/>
          <a:p>
            <a:fld id="{BAC70B40-9148-46A0-95D0-9F650BA31E5F}"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45058" name="Title 1"/>
          <p:cNvSpPr>
            <a:spLocks noGrp="1"/>
          </p:cNvSpPr>
          <p:nvPr>
            <p:ph type="title"/>
          </p:nvPr>
        </p:nvSpPr>
        <p:spPr>
          <a:xfrm>
            <a:off x="228600" y="274955"/>
            <a:ext cx="8610600" cy="619125"/>
          </a:xfrm>
        </p:spPr>
        <p:txBody>
          <a:bodyPr vert="horz" wrap="square" lIns="91440" tIns="45720" rIns="91440" bIns="45720" anchor="b" anchorCtr="0">
            <a:normAutofit fontScale="90000"/>
          </a:bodyPr>
          <a:p>
            <a:pPr algn="ctr" defTabSz="914400">
              <a:buClrTx/>
              <a:buSzTx/>
              <a:buFontTx/>
              <a:defRPr/>
            </a:pPr>
            <a:r>
              <a:rPr lang="en-US" kern="1200" noProof="0" dirty="0">
                <a:solidFill>
                  <a:srgbClr val="0909FF"/>
                </a:solidFill>
                <a:effectLst/>
                <a:uLnTx/>
                <a:uFillTx/>
                <a:latin typeface="+mj-lt"/>
              </a:rPr>
              <a:t>Simple Reflex agents</a:t>
            </a:r>
            <a:endParaRPr lang="en-US" kern="1200" noProof="0" dirty="0">
              <a:solidFill>
                <a:srgbClr val="0909FF"/>
              </a:solidFill>
              <a:effectLst/>
              <a:uLnTx/>
              <a:uFillTx/>
              <a:latin typeface="+mj-lt"/>
            </a:endParaRPr>
          </a:p>
        </p:txBody>
      </p:sp>
      <p:sp>
        <p:nvSpPr>
          <p:cNvPr id="3" name="Content Placeholder 2"/>
          <p:cNvSpPr>
            <a:spLocks noGrp="1"/>
          </p:cNvSpPr>
          <p:nvPr>
            <p:ph sz="quarter" idx="1"/>
          </p:nvPr>
        </p:nvSpPr>
        <p:spPr>
          <a:xfrm>
            <a:off x="301625" y="1170940"/>
            <a:ext cx="8504555" cy="4994910"/>
          </a:xfrm>
        </p:spPr>
        <p:txBody>
          <a:bodyPr vert="horz" wrap="square" lIns="91440" tIns="45720" rIns="91440" bIns="45720" anchor="t" anchorCtr="0"/>
          <a:p>
            <a:pPr eaLnBrk="1" hangingPunct="1">
              <a:buClr>
                <a:schemeClr val="accent1"/>
              </a:buClr>
              <a:buSzPct val="85000"/>
              <a:buFont typeface="Wingdings 2" panose="05020102010507070707" pitchFamily="18" charset="2"/>
            </a:pPr>
            <a:r>
              <a:rPr sz="2000"/>
              <a:t>Simple but very limited intelligence.</a:t>
            </a:r>
            <a:endParaRPr sz="2000"/>
          </a:p>
          <a:p>
            <a:pPr>
              <a:defRPr/>
            </a:pPr>
            <a:r>
              <a:rPr lang="en-US" sz="2000" b="1" dirty="0">
                <a:sym typeface="ＤＦ中太楷書体" panose="02010609010101010101" charset="-128"/>
              </a:rPr>
              <a:t>Agent selects actions on the basis</a:t>
            </a:r>
            <a:endParaRPr lang="en-US" sz="2000" b="1" dirty="0"/>
          </a:p>
          <a:p>
            <a:pPr>
              <a:defRPr/>
            </a:pPr>
            <a:r>
              <a:rPr lang="en-US" sz="2000" b="1" dirty="0">
                <a:sym typeface="ＤＦ中太楷書体" panose="02010609010101010101" charset="-128"/>
              </a:rPr>
              <a:t>of </a:t>
            </a:r>
            <a:r>
              <a:rPr lang="en-US" sz="2000" b="1" i="1" dirty="0">
                <a:solidFill>
                  <a:srgbClr val="FF0000"/>
                </a:solidFill>
                <a:sym typeface="ＤＦ中太楷書体" panose="02010609010101010101" charset="-128"/>
              </a:rPr>
              <a:t>current </a:t>
            </a:r>
            <a:r>
              <a:rPr lang="en-US" sz="2000" b="1" dirty="0">
                <a:solidFill>
                  <a:srgbClr val="FF0000"/>
                </a:solidFill>
                <a:sym typeface="ＤＦ中太楷書体" panose="02010609010101010101" charset="-128"/>
              </a:rPr>
              <a:t>percept </a:t>
            </a:r>
            <a:r>
              <a:rPr lang="en-US" sz="2000" b="1" dirty="0" smtClean="0">
                <a:solidFill>
                  <a:srgbClr val="FF0000"/>
                </a:solidFill>
                <a:sym typeface="ＤＦ中太楷書体" panose="02010609010101010101" charset="-128"/>
              </a:rPr>
              <a:t>only</a:t>
            </a:r>
            <a:r>
              <a:rPr lang="en-US" sz="2000" b="1" dirty="0" smtClean="0">
                <a:sym typeface="Wingdings" panose="05000000000000000000" charset="0"/>
              </a:rPr>
              <a:t>.</a:t>
            </a:r>
            <a:endParaRPr lang="en-US" sz="2000" b="1" dirty="0" smtClean="0">
              <a:sym typeface="Wingdings" panose="05000000000000000000" charset="0"/>
            </a:endParaRPr>
          </a:p>
          <a:p>
            <a:pPr lvl="1" eaLnBrk="1" hangingPunct="1">
              <a:buFontTx/>
              <a:buNone/>
              <a:defRPr/>
            </a:pPr>
            <a:r>
              <a:rPr lang="en-US" sz="2000" dirty="0" smtClean="0">
                <a:sym typeface="ＤＦ中太楷書体" panose="02010609010101010101" charset="-128"/>
              </a:rPr>
              <a:t>Agents </a:t>
            </a:r>
            <a:r>
              <a:rPr lang="en-US" sz="2000" b="1" dirty="0" smtClean="0">
                <a:solidFill>
                  <a:srgbClr val="FF0000"/>
                </a:solidFill>
                <a:sym typeface="ＤＦ中太楷書体" panose="02010609010101010101" charset="-128"/>
              </a:rPr>
              <a:t>do not have memory</a:t>
            </a:r>
            <a:r>
              <a:rPr lang="en-US" sz="2000" dirty="0" smtClean="0">
                <a:sym typeface="ＤＦ中太楷書体" panose="02010609010101010101" charset="-128"/>
              </a:rPr>
              <a:t> of past world states or percepts. </a:t>
            </a:r>
            <a:endParaRPr lang="en-US" sz="2000" dirty="0" smtClean="0"/>
          </a:p>
          <a:p>
            <a:pPr lvl="1" eaLnBrk="1" hangingPunct="1">
              <a:buFontTx/>
              <a:buNone/>
              <a:defRPr/>
            </a:pPr>
            <a:r>
              <a:rPr lang="en-US" sz="2000" dirty="0">
                <a:sym typeface="ＤＦ中太楷書体" panose="02010609010101010101" charset="-128"/>
              </a:rPr>
              <a:t> </a:t>
            </a:r>
            <a:r>
              <a:rPr lang="en-US" sz="2000" dirty="0" smtClean="0">
                <a:sym typeface="ＤＦ中太楷書体" panose="02010609010101010101" charset="-128"/>
              </a:rPr>
              <a:t>   So, actions depend solely on </a:t>
            </a:r>
            <a:r>
              <a:rPr lang="en-US" sz="2000" b="1" dirty="0" smtClean="0">
                <a:solidFill>
                  <a:srgbClr val="FF0000"/>
                </a:solidFill>
                <a:sym typeface="ＤＦ中太楷書体" panose="02010609010101010101" charset="-128"/>
              </a:rPr>
              <a:t>current percept</a:t>
            </a:r>
            <a:r>
              <a:rPr lang="en-US" sz="2000" dirty="0" smtClean="0">
                <a:sym typeface="ＤＦ中太楷書体" panose="02010609010101010101" charset="-128"/>
              </a:rPr>
              <a:t>.</a:t>
            </a:r>
            <a:endParaRPr lang="en-US" sz="2000" dirty="0" smtClean="0"/>
          </a:p>
          <a:p>
            <a:pPr lvl="1" eaLnBrk="1" hangingPunct="1">
              <a:buFontTx/>
              <a:buNone/>
              <a:defRPr/>
            </a:pPr>
            <a:r>
              <a:rPr lang="en-US" sz="2000" dirty="0">
                <a:sym typeface="ＤＦ中太楷書体" panose="02010609010101010101" charset="-128"/>
              </a:rPr>
              <a:t> </a:t>
            </a:r>
            <a:r>
              <a:rPr lang="en-US" sz="2000" dirty="0" smtClean="0">
                <a:sym typeface="ＤＦ中太楷書体" panose="02010609010101010101" charset="-128"/>
              </a:rPr>
              <a:t>   Action becomes a “reflex.”</a:t>
            </a:r>
            <a:endParaRPr lang="en-US" sz="2000" dirty="0" smtClean="0"/>
          </a:p>
          <a:p>
            <a:pPr lvl="1" eaLnBrk="1" hangingPunct="1">
              <a:buFontTx/>
              <a:buNone/>
              <a:defRPr/>
            </a:pPr>
            <a:r>
              <a:rPr lang="en-US" sz="2000" dirty="0" smtClean="0">
                <a:solidFill>
                  <a:schemeClr val="accent2"/>
                </a:solidFill>
                <a:sym typeface="ＤＦ中太楷書体" panose="02010609010101010101" charset="-128"/>
              </a:rPr>
              <a:t>Uses </a:t>
            </a:r>
            <a:r>
              <a:rPr lang="en-US" sz="2000" b="1" dirty="0" smtClean="0">
                <a:solidFill>
                  <a:schemeClr val="accent2"/>
                </a:solidFill>
                <a:sym typeface="ＤＦ中太楷書体" panose="02010609010101010101" charset="-128"/>
              </a:rPr>
              <a:t>condition-action rules</a:t>
            </a:r>
            <a:r>
              <a:rPr lang="en-US" sz="2000" dirty="0" smtClean="0">
                <a:solidFill>
                  <a:schemeClr val="accent2"/>
                </a:solidFill>
                <a:sym typeface="ＤＦ中太楷書体" panose="02010609010101010101" charset="-128"/>
              </a:rPr>
              <a:t>.</a:t>
            </a:r>
            <a:endParaRPr lang="en-US" sz="2000" dirty="0"/>
          </a:p>
          <a:p>
            <a:pPr>
              <a:defRPr/>
            </a:pPr>
            <a:r>
              <a:rPr sz="2000" b="1"/>
              <a:t>Action does not depend on percept history, only on current percept. </a:t>
            </a:r>
            <a:endParaRPr sz="2000" b="1"/>
          </a:p>
          <a:p>
            <a:pPr eaLnBrk="1" hangingPunct="1">
              <a:buClr>
                <a:schemeClr val="accent1"/>
              </a:buClr>
              <a:buSzPct val="85000"/>
              <a:buFont typeface="Wingdings 2" panose="05020102010507070707" pitchFamily="18" charset="2"/>
            </a:pPr>
            <a:r>
              <a:rPr sz="2000"/>
              <a:t>Therefore no memory requirements.</a:t>
            </a:r>
            <a:endParaRPr sz="2000"/>
          </a:p>
          <a:p>
            <a:pPr eaLnBrk="1" hangingPunct="1">
              <a:buClr>
                <a:schemeClr val="accent1"/>
              </a:buClr>
              <a:buSzPct val="85000"/>
              <a:buFont typeface="Wingdings 2" panose="05020102010507070707" pitchFamily="18" charset="2"/>
            </a:pPr>
            <a:r>
              <a:rPr sz="2000"/>
              <a:t>Infinite loops	</a:t>
            </a:r>
            <a:endParaRPr sz="2000"/>
          </a:p>
          <a:p>
            <a:pPr lvl="1" eaLnBrk="1" hangingPunct="1">
              <a:buClr>
                <a:schemeClr val="accent2"/>
              </a:buClr>
              <a:buSzPct val="70000"/>
              <a:buFont typeface="Wingdings" panose="05000000000000000000" pitchFamily="2" charset="2"/>
            </a:pPr>
            <a:r>
              <a:rPr sz="2000"/>
              <a:t>Suppose vacuum cleaner does not observe location. What do you do given location = clean? Left of A or right on B -&gt; infinite loop.</a:t>
            </a:r>
            <a:endParaRPr sz="2000"/>
          </a:p>
          <a:p>
            <a:pPr marL="586105" lvl="1" indent="0" eaLnBrk="1" hangingPunct="1">
              <a:buClr>
                <a:schemeClr val="accent2"/>
              </a:buClr>
              <a:buSzPct val="70000"/>
              <a:buFont typeface="Wingdings" panose="05000000000000000000" pitchFamily="2" charset="2"/>
              <a:buNone/>
            </a:pPr>
            <a:endParaRPr sz="2000"/>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charRg st="0" end="38"/>
                                            </p:txEl>
                                          </p:spTgt>
                                        </p:tgtEl>
                                        <p:attrNameLst>
                                          <p:attrName>style.visibility</p:attrName>
                                        </p:attrNameLst>
                                      </p:cBhvr>
                                      <p:to>
                                        <p:strVal val="visible"/>
                                      </p:to>
                                    </p:set>
                                    <p:animEffect transition="in" filter="blinds(horizontal)">
                                      <p:cBhvr>
                                        <p:cTn id="7" dur="500"/>
                                        <p:tgtEl>
                                          <p:spTgt spid="3">
                                            <p:txEl>
                                              <p:charRg st="0" end="3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charRg st="1" end="1"/>
                                            </p:txEl>
                                          </p:spTgt>
                                        </p:tgtEl>
                                        <p:attrNameLst>
                                          <p:attrName>style.visibility</p:attrName>
                                        </p:attrNameLst>
                                      </p:cBhvr>
                                      <p:to>
                                        <p:strVal val="visible"/>
                                      </p:to>
                                    </p:set>
                                    <p:animEffect transition="in" filter="blinds(horizontal)">
                                      <p:cBhvr>
                                        <p:cTn id="12" dur="500"/>
                                        <p:tgtEl>
                                          <p:spTgt spid="3">
                                            <p:txEl>
                                              <p:char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charRg st="2" end="2"/>
                                            </p:txEl>
                                          </p:spTgt>
                                        </p:tgtEl>
                                        <p:attrNameLst>
                                          <p:attrName>style.visibility</p:attrName>
                                        </p:attrNameLst>
                                      </p:cBhvr>
                                      <p:to>
                                        <p:strVal val="visible"/>
                                      </p:to>
                                    </p:set>
                                    <p:animEffect transition="in" filter="blinds(horizontal)">
                                      <p:cBhvr>
                                        <p:cTn id="17" dur="500"/>
                                        <p:tgtEl>
                                          <p:spTgt spid="3">
                                            <p:txEl>
                                              <p:char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charRg st="3" end="3"/>
                                            </p:txEl>
                                          </p:spTgt>
                                        </p:tgtEl>
                                        <p:attrNameLst>
                                          <p:attrName>style.visibility</p:attrName>
                                        </p:attrNameLst>
                                      </p:cBhvr>
                                      <p:to>
                                        <p:strVal val="visible"/>
                                      </p:to>
                                    </p:set>
                                    <p:animEffect transition="in" filter="blinds(horizontal)">
                                      <p:cBhvr>
                                        <p:cTn id="22" dur="500"/>
                                        <p:tgtEl>
                                          <p:spTgt spid="3">
                                            <p:txEl>
                                              <p:char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charRg st="4" end="4"/>
                                            </p:txEl>
                                          </p:spTgt>
                                        </p:tgtEl>
                                        <p:attrNameLst>
                                          <p:attrName>style.visibility</p:attrName>
                                        </p:attrNameLst>
                                      </p:cBhvr>
                                      <p:to>
                                        <p:strVal val="visible"/>
                                      </p:to>
                                    </p:set>
                                    <p:animEffect transition="in" filter="blinds(horizontal)">
                                      <p:cBhvr>
                                        <p:cTn id="27" dur="500"/>
                                        <p:tgtEl>
                                          <p:spTgt spid="3">
                                            <p:txEl>
                                              <p:char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charRg st="5" end="5"/>
                                            </p:txEl>
                                          </p:spTgt>
                                        </p:tgtEl>
                                        <p:attrNameLst>
                                          <p:attrName>style.visibility</p:attrName>
                                        </p:attrNameLst>
                                      </p:cBhvr>
                                      <p:to>
                                        <p:strVal val="visible"/>
                                      </p:to>
                                    </p:set>
                                    <p:animEffect transition="in" filter="blinds(horizontal)">
                                      <p:cBhvr>
                                        <p:cTn id="32" dur="500"/>
                                        <p:tgtEl>
                                          <p:spTgt spid="3">
                                            <p:txEl>
                                              <p:char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charRg st="7" end="7"/>
                                            </p:txEl>
                                          </p:spTgt>
                                        </p:tgtEl>
                                        <p:attrNameLst>
                                          <p:attrName>style.visibility</p:attrName>
                                        </p:attrNameLst>
                                      </p:cBhvr>
                                      <p:to>
                                        <p:strVal val="visible"/>
                                      </p:to>
                                    </p:set>
                                    <p:animEffect transition="in" filter="blinds(horizontal)">
                                      <p:cBhvr>
                                        <p:cTn id="37" dur="500"/>
                                        <p:tgtEl>
                                          <p:spTgt spid="3">
                                            <p:txEl>
                                              <p:char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charRg st="38" end="107"/>
                                            </p:txEl>
                                          </p:spTgt>
                                        </p:tgtEl>
                                        <p:attrNameLst>
                                          <p:attrName>style.visibility</p:attrName>
                                        </p:attrNameLst>
                                      </p:cBhvr>
                                      <p:to>
                                        <p:strVal val="visible"/>
                                      </p:to>
                                    </p:set>
                                    <p:animEffect transition="in" filter="blinds(horizontal)">
                                      <p:cBhvr>
                                        <p:cTn id="42" dur="500"/>
                                        <p:tgtEl>
                                          <p:spTgt spid="3">
                                            <p:txEl>
                                              <p:charRg st="38" end="10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charRg st="107" end="141"/>
                                            </p:txEl>
                                          </p:spTgt>
                                        </p:tgtEl>
                                        <p:attrNameLst>
                                          <p:attrName>style.visibility</p:attrName>
                                        </p:attrNameLst>
                                      </p:cBhvr>
                                      <p:to>
                                        <p:strVal val="visible"/>
                                      </p:to>
                                    </p:set>
                                    <p:animEffect transition="in" filter="blinds(horizontal)">
                                      <p:cBhvr>
                                        <p:cTn id="47" dur="500"/>
                                        <p:tgtEl>
                                          <p:spTgt spid="3">
                                            <p:txEl>
                                              <p:charRg st="107" end="14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charRg st="141" end="157"/>
                                            </p:txEl>
                                          </p:spTgt>
                                        </p:tgtEl>
                                        <p:attrNameLst>
                                          <p:attrName>style.visibility</p:attrName>
                                        </p:attrNameLst>
                                      </p:cBhvr>
                                      <p:to>
                                        <p:strVal val="visible"/>
                                      </p:to>
                                    </p:set>
                                    <p:animEffect transition="in" filter="blinds(horizontal)">
                                      <p:cBhvr>
                                        <p:cTn id="52" dur="500"/>
                                        <p:tgtEl>
                                          <p:spTgt spid="3">
                                            <p:txEl>
                                              <p:charRg st="141" end="15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charRg st="157" end="288"/>
                                            </p:txEl>
                                          </p:spTgt>
                                        </p:tgtEl>
                                        <p:attrNameLst>
                                          <p:attrName>style.visibility</p:attrName>
                                        </p:attrNameLst>
                                      </p:cBhvr>
                                      <p:to>
                                        <p:strVal val="visible"/>
                                      </p:to>
                                    </p:set>
                                    <p:animEffect transition="in" filter="blinds(horizontal)">
                                      <p:cBhvr>
                                        <p:cTn id="57" dur="500"/>
                                        <p:tgtEl>
                                          <p:spTgt spid="3">
                                            <p:txEl>
                                              <p:charRg st="157" end="28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1"/>
          <a:stretch>
            <a:fillRect/>
          </a:stretch>
        </p:blipFill>
        <p:spPr>
          <a:xfrm>
            <a:off x="241300" y="1219200"/>
            <a:ext cx="8902700" cy="5143500"/>
          </a:xfrm>
          <a:prstGeom prst="rect">
            <a:avLst/>
          </a:prstGeom>
        </p:spPr>
      </p:pic>
      <p:sp>
        <p:nvSpPr>
          <p:cNvPr id="4" name="Date Placeholder 3"/>
          <p:cNvSpPr>
            <a:spLocks noGrp="1"/>
          </p:cNvSpPr>
          <p:nvPr>
            <p:ph type="dt" sz="half" idx="10"/>
          </p:nvPr>
        </p:nvSpPr>
        <p:spPr/>
        <p:txBody>
          <a:bodyPr/>
          <a:lstStyle/>
          <a:p>
            <a:fld id="{E27F8CFD-1263-4665-9DED-5E4AB9F71EDC}" type="datetime1">
              <a:rPr lang="en-IN" sz="900" smtClean="0"/>
            </a:fld>
            <a:endParaRPr lang="en-IN" sz="900"/>
          </a:p>
        </p:txBody>
      </p:sp>
      <p:sp>
        <p:nvSpPr>
          <p:cNvPr id="5" name="Slide Number Placeholder 4"/>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5602" name="Rectangle 2"/>
          <p:cNvSpPr>
            <a:spLocks noGrp="1" noChangeArrowheads="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w="6350">
                  <a:noFill/>
                </a:ln>
                <a:solidFill>
                  <a:srgbClr val="0909FF"/>
                </a:solidFill>
                <a:effectLst/>
                <a:uLnTx/>
                <a:uFillTx/>
                <a:latin typeface="+mj-lt"/>
              </a:rPr>
              <a:t>Simple </a:t>
            </a:r>
            <a:r>
              <a:rPr kumimoji="0" lang="en-US" sz="4000" b="1" i="0" u="none" strike="noStrike" kern="1200" cap="none" spc="0" normalizeH="0" baseline="0" noProof="0" dirty="0" smtClean="0">
                <a:ln w="6350">
                  <a:noFill/>
                </a:ln>
                <a:solidFill>
                  <a:srgbClr val="0909FF"/>
                </a:solidFill>
                <a:effectLst/>
                <a:uLnTx/>
                <a:uFillTx/>
                <a:latin typeface="+mj-lt"/>
              </a:rPr>
              <a:t>Reflex </a:t>
            </a:r>
            <a:r>
              <a:rPr kumimoji="0" lang="en-US" sz="4000" b="1" i="0" u="none" strike="noStrike" kern="1200" cap="none" spc="0" normalizeH="0" baseline="0" noProof="0" dirty="0">
                <a:ln w="6350">
                  <a:noFill/>
                </a:ln>
                <a:solidFill>
                  <a:srgbClr val="0909FF"/>
                </a:solidFill>
                <a:effectLst/>
                <a:uLnTx/>
                <a:uFillTx/>
                <a:latin typeface="+mj-lt"/>
              </a:rPr>
              <a:t>agents</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26627" name="Rectangle 3"/>
          <p:cNvSpPr>
            <a:spLocks noGrp="1"/>
          </p:cNvSpPr>
          <p:nvPr>
            <p:ph type="body"/>
          </p:nvPr>
        </p:nvSpPr>
        <p:spPr>
          <a:xfrm>
            <a:off x="457200" y="1600200"/>
            <a:ext cx="8229600" cy="1935480"/>
          </a:xfrm>
        </p:spPr>
        <p:txBody>
          <a:bodyPr vert="horz" wrap="square" lIns="91440" tIns="45720" rIns="91440" bIns="45720" anchor="t" anchorCtr="0"/>
          <a:p>
            <a:r>
              <a:rPr dirty="0">
                <a:solidFill>
                  <a:srgbClr val="FF0000"/>
                </a:solidFill>
              </a:rPr>
              <a:t>Automated Taxi</a:t>
            </a:r>
            <a:r>
              <a:rPr dirty="0">
                <a:solidFill>
                  <a:srgbClr val="002060"/>
                </a:solidFill>
              </a:rPr>
              <a:t>:</a:t>
            </a:r>
            <a:endParaRPr dirty="0">
              <a:solidFill>
                <a:srgbClr val="002060"/>
              </a:solidFill>
            </a:endParaRPr>
          </a:p>
          <a:p>
            <a:pPr lvl="1"/>
            <a:r>
              <a:rPr dirty="0">
                <a:solidFill>
                  <a:srgbClr val="002060"/>
                </a:solidFill>
              </a:rPr>
              <a:t>Agent observes rain falling on the windshield: Agent powers on the viper</a:t>
            </a:r>
            <a:endParaRPr dirty="0">
              <a:solidFill>
                <a:srgbClr val="002060"/>
              </a:solidFill>
            </a:endParaRPr>
          </a:p>
          <a:p>
            <a:pPr lvl="1"/>
            <a:r>
              <a:rPr dirty="0">
                <a:solidFill>
                  <a:srgbClr val="002060"/>
                </a:solidFill>
              </a:rPr>
              <a:t>Agent observes a red signal; Agent breaks the taxi until it stops. </a:t>
            </a:r>
            <a:endParaRPr dirty="0">
              <a:solidFill>
                <a:srgbClr val="002060"/>
              </a:solidFill>
            </a:endParaRPr>
          </a:p>
        </p:txBody>
      </p:sp>
      <p:sp>
        <p:nvSpPr>
          <p:cNvPr id="2" name="Date Placeholder 1"/>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eaLnBrk="0" fontAlgn="base" hangingPunct="0">
              <a:lnSpc>
                <a:spcPct val="100000"/>
              </a:lnSpc>
              <a:buClrTx/>
              <a:buSzTx/>
              <a:buFontTx/>
              <a:defRPr/>
            </a:pPr>
            <a:r>
              <a:rPr lang="en-US" sz="4000" b="1" noProof="0" dirty="0">
                <a:ln w="6350">
                  <a:noFill/>
                </a:ln>
                <a:solidFill>
                  <a:srgbClr val="0909FF"/>
                </a:solidFill>
                <a:effectLst/>
                <a:uLnTx/>
                <a:uFillTx/>
              </a:rPr>
              <a:t>Model Based Reflex Agent</a:t>
            </a:r>
            <a:endParaRPr lang="en-US" sz="4000" b="1" noProof="0" dirty="0">
              <a:ln w="6350">
                <a:noFill/>
              </a:ln>
              <a:solidFill>
                <a:srgbClr val="0909FF"/>
              </a:solidFill>
              <a:effectLst/>
              <a:uLnTx/>
              <a:uFillTx/>
            </a:endParaRPr>
          </a:p>
        </p:txBody>
      </p:sp>
      <p:pic>
        <p:nvPicPr>
          <p:cNvPr id="4" name="Picture 3"/>
          <p:cNvPicPr>
            <a:picLocks noChangeAspect="1"/>
          </p:cNvPicPr>
          <p:nvPr/>
        </p:nvPicPr>
        <p:blipFill>
          <a:blip r:embed="rId1"/>
          <a:srcRect l="2221" r="6916" b="11629"/>
          <a:stretch>
            <a:fillRect/>
          </a:stretch>
        </p:blipFill>
        <p:spPr>
          <a:xfrm>
            <a:off x="457200" y="1633220"/>
            <a:ext cx="7950835" cy="4443730"/>
          </a:xfrm>
          <a:prstGeom prst="rect">
            <a:avLst/>
          </a:prstGeom>
        </p:spPr>
      </p:pic>
      <p:sp>
        <p:nvSpPr>
          <p:cNvPr id="5" name="Date Placeholder 4"/>
          <p:cNvSpPr>
            <a:spLocks noGrp="1"/>
          </p:cNvSpPr>
          <p:nvPr>
            <p:ph type="dt" sz="half" idx="10"/>
          </p:nvPr>
        </p:nvSpPr>
        <p:spPr/>
        <p:txBody>
          <a:bodyPr/>
          <a:lstStyle/>
          <a:p>
            <a:fld id="{3FBBF46E-B424-4523-9D58-F529735FC7CE}"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441960" y="685800"/>
            <a:ext cx="9009380" cy="5486400"/>
          </a:xfrm>
          <a:prstGeom prst="rect">
            <a:avLst/>
          </a:prstGeom>
        </p:spPr>
      </p:pic>
      <p:sp>
        <p:nvSpPr>
          <p:cNvPr id="5" name="Date Placeholder 4"/>
          <p:cNvSpPr>
            <a:spLocks noGrp="1"/>
          </p:cNvSpPr>
          <p:nvPr>
            <p:ph type="dt" sz="half" idx="10"/>
          </p:nvPr>
        </p:nvSpPr>
        <p:spPr/>
        <p:txBody>
          <a:bodyPr/>
          <a:lstStyle/>
          <a:p>
            <a:fld id="{454B2FB9-1B5D-4961-82C4-BF981D41862A}"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54273" name="Title 54272"/>
          <p:cNvSpPr>
            <a:spLocks noGrp="1"/>
          </p:cNvSpPr>
          <p:nvPr>
            <p:ph type="title"/>
          </p:nvPr>
        </p:nvSpPr>
        <p:spPr>
          <a:xfrm>
            <a:off x="685800" y="609600"/>
            <a:ext cx="7772400" cy="1143000"/>
          </a:xfrm>
        </p:spPr>
        <p:txBody>
          <a:bodyPr wrap="square" lIns="90000" tIns="46800" rIns="90000" bIns="46800" anchor="ctr" anchorCtr="0">
            <a:normAutofit fontScale="90000"/>
          </a:bodyPr>
          <a:p>
            <a:pPr defTabSz="457200">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err="1"/>
              <a:t>Model-based Reflex Agents</a:t>
            </a:r>
            <a:endParaRPr lang="en-US" altLang="x-none" dirty="0" err="1"/>
          </a:p>
        </p:txBody>
      </p:sp>
      <p:pic>
        <p:nvPicPr>
          <p:cNvPr id="54274" name="Picture 54273"/>
          <p:cNvPicPr>
            <a:picLocks noChangeAspect="1"/>
          </p:cNvPicPr>
          <p:nvPr/>
        </p:nvPicPr>
        <p:blipFill>
          <a:blip r:embed="rId1"/>
          <a:stretch>
            <a:fillRect/>
          </a:stretch>
        </p:blipFill>
        <p:spPr>
          <a:xfrm>
            <a:off x="685800" y="1752600"/>
            <a:ext cx="7772400" cy="3678238"/>
          </a:xfrm>
          <a:prstGeom prst="rect">
            <a:avLst/>
          </a:prstGeom>
          <a:noFill/>
          <a:ln w="9525">
            <a:noFill/>
          </a:ln>
        </p:spPr>
      </p:pic>
      <p:sp>
        <p:nvSpPr>
          <p:cNvPr id="54275" name="Text Box 54274"/>
          <p:cNvSpPr txBox="1"/>
          <p:nvPr/>
        </p:nvSpPr>
        <p:spPr>
          <a:xfrm>
            <a:off x="2209800" y="5562600"/>
            <a:ext cx="4572000" cy="584835"/>
          </a:xfrm>
          <a:prstGeom prst="rect">
            <a:avLst/>
          </a:prstGeom>
          <a:noFill/>
          <a:ln w="9525">
            <a:noFill/>
          </a:ln>
        </p:spPr>
        <p:txBody>
          <a:bodyPr wrap="square" lIns="90000" tIns="46800" rIns="90000" bIns="46800" anchor="t" anchorCtr="0">
            <a:spAutoFit/>
          </a:bodyPr>
          <a:p>
            <a:pPr defTabSz="457200">
              <a:spcBef>
                <a:spcPts val="2000"/>
              </a:spcBef>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err="1">
                <a:solidFill>
                  <a:srgbClr val="8383AD"/>
                </a:solidFill>
                <a:latin typeface="Times New Roman" panose="02020603050405020304" pitchFamily="16" charset="0"/>
                <a:ea typeface="ＤＦ中太楷書体" panose="02010609010101010101" charset="-128"/>
                <a:cs typeface="ＤＦ中太楷書体" panose="02010609010101010101" charset="-128"/>
              </a:rPr>
              <a:t>The agent is with memory</a:t>
            </a:r>
            <a:endParaRPr lang="en-US" altLang="x-none" sz="3200" dirty="0" err="1">
              <a:solidFill>
                <a:srgbClr val="8383AD"/>
              </a:solidFill>
              <a:latin typeface="Times New Roman" panose="02020603050405020304" pitchFamily="16" charset="0"/>
              <a:ea typeface="ＤＦ中太楷書体" panose="02010609010101010101" charset="-128"/>
              <a:cs typeface="ＤＦ中太楷書体" panose="02010609010101010101" charset="-128"/>
            </a:endParaRPr>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a:solidFill>
                  <a:srgbClr val="0909FF"/>
                </a:solidFill>
                <a:effectLst/>
                <a:uLnTx/>
                <a:uFillTx/>
                <a:sym typeface="ＤＦ中太楷書体" panose="02010609010101010101" charset="-128"/>
              </a:rPr>
              <a:t>Goal-based agents</a:t>
            </a:r>
            <a:br>
              <a:rPr kumimoji="0" lang="en-US" b="1" i="0" u="none" strike="noStrike" kern="1200" cap="none" spc="0" normalizeH="0" baseline="0" noProof="0">
                <a:ln w="6350">
                  <a:noFill/>
                </a:ln>
                <a:solidFill>
                  <a:srgbClr val="0909FF"/>
                </a:solidFill>
                <a:effectLst/>
                <a:uLnTx/>
                <a:uFillTx/>
                <a:latin typeface="+mj-lt"/>
              </a:rPr>
            </a:br>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tretch>
            <a:fillRect/>
          </a:stretch>
        </p:blipFill>
        <p:spPr>
          <a:xfrm>
            <a:off x="593725" y="1219200"/>
            <a:ext cx="8129270" cy="5486400"/>
          </a:xfrm>
          <a:prstGeom prst="rect">
            <a:avLst/>
          </a:prstGeom>
        </p:spPr>
      </p:pic>
      <p:sp>
        <p:nvSpPr>
          <p:cNvPr id="5" name="Date Placeholder 4"/>
          <p:cNvSpPr>
            <a:spLocks noGrp="1"/>
          </p:cNvSpPr>
          <p:nvPr>
            <p:ph type="dt" sz="half" idx="10"/>
          </p:nvPr>
        </p:nvSpPr>
        <p:spPr/>
        <p:txBody>
          <a:bodyPr/>
          <a:lstStyle/>
          <a:p>
            <a:fld id="{51B0F10C-D543-4198-A3FA-4DDBA9DC270E}"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rcRect l="3944" r="4394" b="14965"/>
          <a:stretch>
            <a:fillRect/>
          </a:stretch>
        </p:blipFill>
        <p:spPr>
          <a:xfrm>
            <a:off x="372745" y="685800"/>
            <a:ext cx="8663305" cy="4665345"/>
          </a:xfrm>
          <a:prstGeom prst="rect">
            <a:avLst/>
          </a:prstGeom>
        </p:spPr>
      </p:pic>
      <p:sp>
        <p:nvSpPr>
          <p:cNvPr id="5" name="Date Placeholder 4"/>
          <p:cNvSpPr>
            <a:spLocks noGrp="1"/>
          </p:cNvSpPr>
          <p:nvPr>
            <p:ph type="dt" sz="half" idx="10"/>
          </p:nvPr>
        </p:nvSpPr>
        <p:spPr/>
        <p:txBody>
          <a:bodyPr/>
          <a:lstStyle/>
          <a:p>
            <a:fld id="{C4054505-AF88-4971-9B13-9013581EE645}"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FECF40"/>
            </a:gs>
            <a:gs pos="100000">
              <a:srgbClr val="846C21"/>
            </a:gs>
          </a:gsLst>
          <a:lin ang="0" scaled="0"/>
        </a:gradFill>
        <a:effectLst/>
      </p:bgPr>
    </p:bg>
    <p:spTree>
      <p:nvGrpSpPr>
        <p:cNvPr id="1" name=""/>
        <p:cNvGrpSpPr/>
        <p:nvPr/>
      </p:nvGrpSpPr>
      <p:grpSpPr/>
      <p:sp>
        <p:nvSpPr>
          <p:cNvPr id="12290" name="Rectangle 2"/>
          <p:cNvSpPr>
            <a:spLocks noGrp="1"/>
          </p:cNvSpPr>
          <p:nvPr>
            <p:ph type="title"/>
          </p:nvPr>
        </p:nvSpPr>
        <p:spPr>
          <a:xfrm>
            <a:off x="533400" y="152400"/>
            <a:ext cx="8382000" cy="1066800"/>
          </a:xfrm>
          <a:ln>
            <a:solidFill>
              <a:schemeClr val="tx1">
                <a:alpha val="100000"/>
              </a:schemeClr>
            </a:solidFill>
            <a:miter/>
          </a:ln>
        </p:spPr>
        <p:txBody>
          <a:bodyPr vert="horz" wrap="square" lIns="91440" tIns="45720" rIns="91440" bIns="91440" anchor="b" anchorCtr="0"/>
          <a:p>
            <a:pPr algn="ctr" eaLnBrk="1" hangingPunct="1"/>
            <a:r>
              <a:rPr lang="en-GB" altLang="ar-JO" sz="2800" b="1" dirty="0">
                <a:solidFill>
                  <a:srgbClr val="C00000"/>
                </a:solidFill>
                <a:latin typeface="ＤＦ中太楷書体" panose="02010609010101010101" charset="-128"/>
                <a:cs typeface="Arial" panose="020B0604020202020204" pitchFamily="34" charset="0"/>
              </a:rPr>
              <a:t>What is Artificial Intelligence ? </a:t>
            </a:r>
            <a:br>
              <a:rPr lang="en-GB" altLang="ar-JO" sz="2800" b="1" dirty="0">
                <a:solidFill>
                  <a:srgbClr val="C00000"/>
                </a:solidFill>
                <a:latin typeface="ＤＦ中太楷書体" panose="02010609010101010101" charset="-128"/>
                <a:cs typeface="Arial" panose="020B0604020202020204" pitchFamily="34" charset="0"/>
              </a:rPr>
            </a:br>
            <a:r>
              <a:rPr lang="en-GB" altLang="ar-JO" sz="2800" b="1" dirty="0">
                <a:solidFill>
                  <a:srgbClr val="C00000"/>
                </a:solidFill>
                <a:latin typeface="ＤＦ中太楷書体" panose="02010609010101010101" charset="-128"/>
                <a:cs typeface="Arial" panose="020B0604020202020204" pitchFamily="34" charset="0"/>
              </a:rPr>
              <a:t>Definition -1</a:t>
            </a:r>
            <a:endParaRPr lang="en-GB" altLang="ar-JO" sz="2800" b="1" dirty="0">
              <a:solidFill>
                <a:srgbClr val="C00000"/>
              </a:solidFill>
              <a:latin typeface="ＤＦ中太楷書体" panose="02010609010101010101" charset="-128"/>
            </a:endParaRPr>
          </a:p>
        </p:txBody>
      </p:sp>
      <p:grpSp>
        <p:nvGrpSpPr>
          <p:cNvPr id="2" name="Group 3"/>
          <p:cNvGrpSpPr/>
          <p:nvPr/>
        </p:nvGrpSpPr>
        <p:grpSpPr>
          <a:xfrm>
            <a:off x="2514600" y="1524000"/>
            <a:ext cx="6315075" cy="3773488"/>
            <a:chOff x="1885" y="881"/>
            <a:chExt cx="4115" cy="2642"/>
          </a:xfrm>
        </p:grpSpPr>
        <p:sp>
          <p:nvSpPr>
            <p:cNvPr id="12306" name="Line 4"/>
            <p:cNvSpPr/>
            <p:nvPr/>
          </p:nvSpPr>
          <p:spPr>
            <a:xfrm>
              <a:off x="1885" y="2214"/>
              <a:ext cx="4107" cy="0"/>
            </a:xfrm>
            <a:prstGeom prst="line">
              <a:avLst/>
            </a:prstGeom>
            <a:ln w="28575" cap="flat" cmpd="sng">
              <a:solidFill>
                <a:schemeClr val="tx1"/>
              </a:solidFill>
              <a:prstDash val="solid"/>
              <a:headEnd type="none" w="med" len="med"/>
              <a:tailEnd type="none" w="med" len="med"/>
            </a:ln>
          </p:spPr>
        </p:sp>
        <p:sp>
          <p:nvSpPr>
            <p:cNvPr id="12307" name="Line 5"/>
            <p:cNvSpPr/>
            <p:nvPr/>
          </p:nvSpPr>
          <p:spPr>
            <a:xfrm>
              <a:off x="3942" y="889"/>
              <a:ext cx="0" cy="2634"/>
            </a:xfrm>
            <a:prstGeom prst="line">
              <a:avLst/>
            </a:prstGeom>
            <a:ln w="28575" cap="flat" cmpd="sng">
              <a:solidFill>
                <a:schemeClr val="tx1"/>
              </a:solidFill>
              <a:prstDash val="solid"/>
              <a:headEnd type="none" w="med" len="med"/>
              <a:tailEnd type="none" w="med" len="med"/>
            </a:ln>
          </p:spPr>
        </p:sp>
        <p:grpSp>
          <p:nvGrpSpPr>
            <p:cNvPr id="12308" name="Group 6"/>
            <p:cNvGrpSpPr/>
            <p:nvPr/>
          </p:nvGrpSpPr>
          <p:grpSpPr>
            <a:xfrm>
              <a:off x="1893" y="881"/>
              <a:ext cx="4107" cy="2641"/>
              <a:chOff x="1823" y="998"/>
              <a:chExt cx="4107" cy="2641"/>
            </a:xfrm>
          </p:grpSpPr>
          <p:sp>
            <p:nvSpPr>
              <p:cNvPr id="12309" name="Rectangle 7"/>
              <p:cNvSpPr/>
              <p:nvPr/>
            </p:nvSpPr>
            <p:spPr>
              <a:xfrm>
                <a:off x="1823" y="998"/>
                <a:ext cx="4107" cy="2641"/>
              </a:xfrm>
              <a:prstGeom prst="rect">
                <a:avLst/>
              </a:prstGeom>
              <a:noFill/>
              <a:ln w="28575" cap="flat" cmpd="sng">
                <a:solidFill>
                  <a:schemeClr val="tx1"/>
                </a:solidFill>
                <a:prstDash val="solid"/>
                <a:miter/>
                <a:headEnd type="none" w="med" len="med"/>
                <a:tailEnd type="none" w="med" len="med"/>
              </a:ln>
            </p:spPr>
            <p:txBody>
              <a:bodyPr wrap="none" anchor="ctr" anchorCtr="0"/>
              <a:p>
                <a:pPr>
                  <a:buNone/>
                </a:pPr>
                <a:endParaRPr lang="ar-JO" altLang="ar-JO" sz="100" dirty="0">
                  <a:latin typeface="Times" pitchFamily="18" charset="0"/>
                  <a:ea typeface="Times New Roman" panose="02020603050405020304" pitchFamily="16" charset="0"/>
                </a:endParaRPr>
              </a:p>
            </p:txBody>
          </p:sp>
          <p:sp>
            <p:nvSpPr>
              <p:cNvPr id="12310" name="Text Box 8"/>
              <p:cNvSpPr txBox="1"/>
              <p:nvPr/>
            </p:nvSpPr>
            <p:spPr>
              <a:xfrm>
                <a:off x="4049" y="2332"/>
                <a:ext cx="1715" cy="581"/>
              </a:xfrm>
              <a:prstGeom prst="rect">
                <a:avLst/>
              </a:prstGeom>
              <a:noFill/>
              <a:ln w="12700">
                <a:noFill/>
              </a:ln>
            </p:spPr>
            <p:txBody>
              <a:bodyPr wrap="none">
                <a:spAutoFit/>
              </a:bodyPr>
              <a:p>
                <a:pPr algn="ctr"/>
                <a:r>
                  <a:rPr lang="en-GB" altLang="ar-JO" sz="2400" b="1" dirty="0">
                    <a:solidFill>
                      <a:schemeClr val="bg1"/>
                    </a:solidFill>
                    <a:latin typeface="ＤＦ中太楷書体" panose="02010609010101010101" charset="-128"/>
                    <a:ea typeface="ＤＦ中太楷書体" panose="02010609010101010101" charset="-128"/>
                    <a:cs typeface="Times New Roman" panose="02020603050405020304" pitchFamily="16" charset="0"/>
                  </a:rPr>
                  <a:t>Systems that </a:t>
                </a:r>
                <a:r>
                  <a:rPr lang="en-GB" altLang="ar-JO" sz="2400" b="1" dirty="0">
                    <a:solidFill>
                      <a:srgbClr val="FF0000"/>
                    </a:solidFill>
                    <a:latin typeface="ＤＦ中太楷書体" panose="02010609010101010101" charset="-128"/>
                    <a:ea typeface="ＤＦ中太楷書体" panose="02010609010101010101" charset="-128"/>
                    <a:cs typeface="Times New Roman" panose="02020603050405020304" pitchFamily="16" charset="0"/>
                  </a:rPr>
                  <a:t>act</a:t>
                </a:r>
                <a:br>
                  <a:rPr lang="en-GB" altLang="ar-JO" sz="2400" b="1" dirty="0">
                    <a:solidFill>
                      <a:srgbClr val="FF0000"/>
                    </a:solidFill>
                    <a:latin typeface="ＤＦ中太楷書体" panose="02010609010101010101" charset="-128"/>
                    <a:ea typeface="ＤＦ中太楷書体" panose="02010609010101010101" charset="-128"/>
                    <a:cs typeface="Times New Roman" panose="02020603050405020304" pitchFamily="16" charset="0"/>
                  </a:rPr>
                </a:br>
                <a:r>
                  <a:rPr lang="en-GB" altLang="ar-JO" sz="2400" b="1" dirty="0">
                    <a:solidFill>
                      <a:srgbClr val="0000CC"/>
                    </a:solidFill>
                    <a:latin typeface="ＤＦ中太楷書体" panose="02010609010101010101" charset="-128"/>
                    <a:ea typeface="ＤＦ中太楷書体" panose="02010609010101010101" charset="-128"/>
                    <a:cs typeface="Times New Roman" panose="02020603050405020304" pitchFamily="16" charset="0"/>
                  </a:rPr>
                  <a:t> rationally</a:t>
                </a:r>
                <a:endParaRPr lang="en-GB" altLang="ar-JO" sz="2400" b="1" dirty="0">
                  <a:solidFill>
                    <a:srgbClr val="0000CC"/>
                  </a:solidFill>
                  <a:latin typeface="ＤＦ中太楷書体" panose="02010609010101010101" charset="-128"/>
                  <a:ea typeface="Times New Roman" panose="02020603050405020304" pitchFamily="16" charset="0"/>
                  <a:cs typeface="ＤＦ中太楷書体" panose="02010609010101010101" charset="-128"/>
                </a:endParaRPr>
              </a:p>
            </p:txBody>
          </p:sp>
          <p:sp>
            <p:nvSpPr>
              <p:cNvPr id="12311" name="Text Box 9"/>
              <p:cNvSpPr txBox="1"/>
              <p:nvPr/>
            </p:nvSpPr>
            <p:spPr>
              <a:xfrm>
                <a:off x="1928" y="998"/>
                <a:ext cx="1914" cy="581"/>
              </a:xfrm>
              <a:prstGeom prst="rect">
                <a:avLst/>
              </a:prstGeom>
              <a:noFill/>
              <a:ln w="12700">
                <a:noFill/>
              </a:ln>
            </p:spPr>
            <p:txBody>
              <a:bodyPr wrap="none">
                <a:spAutoFit/>
              </a:bodyPr>
              <a:p>
                <a:pPr algn="ctr"/>
                <a:r>
                  <a:rPr lang="en-GB" altLang="ar-JO" sz="2400" b="1" dirty="0">
                    <a:solidFill>
                      <a:schemeClr val="bg1"/>
                    </a:solidFill>
                    <a:latin typeface="ＤＦ中太楷書体" panose="02010609010101010101" charset="-128"/>
                    <a:ea typeface="ＤＦ中太楷書体" panose="02010609010101010101" charset="-128"/>
                    <a:cs typeface="Times New Roman" panose="02020603050405020304" pitchFamily="16" charset="0"/>
                  </a:rPr>
                  <a:t>Systems that think</a:t>
                </a:r>
                <a:br>
                  <a:rPr lang="en-GB" altLang="ar-JO" sz="2400" b="1" dirty="0">
                    <a:solidFill>
                      <a:schemeClr val="bg1"/>
                    </a:solidFill>
                    <a:latin typeface="ＤＦ中太楷書体" panose="02010609010101010101" charset="-128"/>
                    <a:ea typeface="ＤＦ中太楷書体" panose="02010609010101010101" charset="-128"/>
                    <a:cs typeface="Times New Roman" panose="02020603050405020304" pitchFamily="16" charset="0"/>
                  </a:rPr>
                </a:br>
                <a:r>
                  <a:rPr lang="en-GB" altLang="ar-JO" sz="2400" b="1" dirty="0">
                    <a:solidFill>
                      <a:schemeClr val="bg1"/>
                    </a:solidFill>
                    <a:latin typeface="ＤＦ中太楷書体" panose="02010609010101010101" charset="-128"/>
                    <a:ea typeface="ＤＦ中太楷書体" panose="02010609010101010101" charset="-128"/>
                    <a:cs typeface="Times New Roman" panose="02020603050405020304" pitchFamily="16" charset="0"/>
                  </a:rPr>
                  <a:t> like</a:t>
                </a:r>
                <a:r>
                  <a:rPr lang="en-GB" altLang="ar-JO" sz="2400" b="1" dirty="0">
                    <a:latin typeface="ＤＦ中太楷書体" panose="02010609010101010101" charset="-128"/>
                    <a:ea typeface="ＤＦ中太楷書体" panose="02010609010101010101" charset="-128"/>
                    <a:cs typeface="Times New Roman" panose="02020603050405020304" pitchFamily="16" charset="0"/>
                  </a:rPr>
                  <a:t> </a:t>
                </a:r>
                <a:r>
                  <a:rPr lang="en-GB" altLang="ar-JO" sz="2400" b="1" dirty="0">
                    <a:solidFill>
                      <a:srgbClr val="00B0F0"/>
                    </a:solidFill>
                    <a:latin typeface="ＤＦ中太楷書体" panose="02010609010101010101" charset="-128"/>
                    <a:ea typeface="ＤＦ中太楷書体" panose="02010609010101010101" charset="-128"/>
                    <a:cs typeface="Times New Roman" panose="02020603050405020304" pitchFamily="16" charset="0"/>
                  </a:rPr>
                  <a:t>humans</a:t>
                </a:r>
                <a:endParaRPr lang="en-GB" altLang="ar-JO" sz="2400" b="1" dirty="0">
                  <a:solidFill>
                    <a:srgbClr val="00B0F0"/>
                  </a:solidFill>
                  <a:latin typeface="ＤＦ中太楷書体" panose="02010609010101010101" charset="-128"/>
                  <a:ea typeface="Times New Roman" panose="02020603050405020304" pitchFamily="16" charset="0"/>
                  <a:cs typeface="ＤＦ中太楷書体" panose="02010609010101010101" charset="-128"/>
                </a:endParaRPr>
              </a:p>
            </p:txBody>
          </p:sp>
          <p:sp>
            <p:nvSpPr>
              <p:cNvPr id="12312" name="Text Box 10"/>
              <p:cNvSpPr txBox="1"/>
              <p:nvPr/>
            </p:nvSpPr>
            <p:spPr>
              <a:xfrm>
                <a:off x="3964" y="998"/>
                <a:ext cx="1914" cy="581"/>
              </a:xfrm>
              <a:prstGeom prst="rect">
                <a:avLst/>
              </a:prstGeom>
              <a:noFill/>
              <a:ln w="12700">
                <a:noFill/>
              </a:ln>
            </p:spPr>
            <p:txBody>
              <a:bodyPr wrap="none">
                <a:spAutoFit/>
              </a:bodyPr>
              <a:p>
                <a:pPr algn="ctr"/>
                <a:r>
                  <a:rPr lang="en-GB" altLang="ar-JO" sz="2400" b="1" dirty="0">
                    <a:solidFill>
                      <a:schemeClr val="bg1"/>
                    </a:solidFill>
                    <a:latin typeface="ＤＦ中太楷書体" panose="02010609010101010101" charset="-128"/>
                    <a:ea typeface="ＤＦ中太楷書体" panose="02010609010101010101" charset="-128"/>
                    <a:cs typeface="Times New Roman" panose="02020603050405020304" pitchFamily="16" charset="0"/>
                  </a:rPr>
                  <a:t>Systems that </a:t>
                </a:r>
                <a:r>
                  <a:rPr lang="en-GB" altLang="ar-JO" sz="2400" b="1" dirty="0">
                    <a:solidFill>
                      <a:srgbClr val="008000"/>
                    </a:solidFill>
                    <a:latin typeface="ＤＦ中太楷書体" panose="02010609010101010101" charset="-128"/>
                    <a:ea typeface="ＤＦ中太楷書体" panose="02010609010101010101" charset="-128"/>
                    <a:cs typeface="Times New Roman" panose="02020603050405020304" pitchFamily="16" charset="0"/>
                  </a:rPr>
                  <a:t>think</a:t>
                </a:r>
                <a:br>
                  <a:rPr lang="en-GB" altLang="ar-JO" sz="2400" b="1" dirty="0">
                    <a:solidFill>
                      <a:srgbClr val="008000"/>
                    </a:solidFill>
                    <a:latin typeface="ＤＦ中太楷書体" panose="02010609010101010101" charset="-128"/>
                    <a:ea typeface="ＤＦ中太楷書体" panose="02010609010101010101" charset="-128"/>
                    <a:cs typeface="Times New Roman" panose="02020603050405020304" pitchFamily="16" charset="0"/>
                  </a:rPr>
                </a:br>
                <a:r>
                  <a:rPr lang="en-GB" altLang="ar-JO" sz="2400" b="1" dirty="0">
                    <a:solidFill>
                      <a:srgbClr val="0000CC"/>
                    </a:solidFill>
                    <a:latin typeface="ＤＦ中太楷書体" panose="02010609010101010101" charset="-128"/>
                    <a:ea typeface="ＤＦ中太楷書体" panose="02010609010101010101" charset="-128"/>
                    <a:cs typeface="Times New Roman" panose="02020603050405020304" pitchFamily="16" charset="0"/>
                  </a:rPr>
                  <a:t> rationally</a:t>
                </a:r>
                <a:endParaRPr lang="en-GB" altLang="ar-JO" sz="2400" b="1" dirty="0">
                  <a:solidFill>
                    <a:srgbClr val="0000CC"/>
                  </a:solidFill>
                  <a:latin typeface="ＤＦ中太楷書体" panose="02010609010101010101" charset="-128"/>
                  <a:ea typeface="Times New Roman" panose="02020603050405020304" pitchFamily="16" charset="0"/>
                  <a:cs typeface="ＤＦ中太楷書体" panose="02010609010101010101" charset="-128"/>
                </a:endParaRPr>
              </a:p>
            </p:txBody>
          </p:sp>
          <p:sp>
            <p:nvSpPr>
              <p:cNvPr id="30735" name="Text Box 11"/>
              <p:cNvSpPr txBox="1">
                <a:spLocks noChangeArrowheads="1"/>
              </p:cNvSpPr>
              <p:nvPr/>
            </p:nvSpPr>
            <p:spPr bwMode="auto">
              <a:xfrm>
                <a:off x="2083" y="2332"/>
                <a:ext cx="1737" cy="581"/>
              </a:xfrm>
              <a:prstGeom prst="rect">
                <a:avLst/>
              </a:prstGeom>
              <a:solidFill>
                <a:schemeClr val="accent1">
                  <a:lumMod val="40000"/>
                  <a:lumOff val="60000"/>
                </a:schemeClr>
              </a:solidFill>
              <a:ln w="12700">
                <a:noFill/>
                <a:miter lim="800000"/>
              </a:ln>
            </p:spPr>
            <p:txBody>
              <a:bodyPr>
                <a:spAutoFit/>
              </a:bodyPr>
              <a:lstStyle/>
              <a:p>
                <a:pPr marR="0" algn="ctr" defTabSz="914400">
                  <a:buClrTx/>
                  <a:buSzTx/>
                  <a:buFontTx/>
                  <a:buNone/>
                  <a:defRPr/>
                </a:pPr>
                <a:r>
                  <a:rPr kumimoji="0" lang="en-GB" altLang="ar-JO" sz="2400" b="1" kern="1200" cap="none" spc="0" normalizeH="0" baseline="0" noProof="0" dirty="0">
                    <a:latin typeface="ＤＦ中太楷書体" panose="02010609010101010101" charset="-128"/>
                    <a:ea typeface="ＤＦ中太楷書体" panose="02010609010101010101" charset="-128"/>
                    <a:cs typeface="ＤＦ中太楷書体" panose="02010609010101010101" charset="-128"/>
                  </a:rPr>
                  <a:t>Systems that </a:t>
                </a:r>
                <a:r>
                  <a:rPr kumimoji="0" lang="en-GB" altLang="ar-JO" sz="2400" b="1" kern="1200" cap="none" spc="0" normalizeH="0" baseline="0" noProof="0" dirty="0">
                    <a:solidFill>
                      <a:srgbClr val="FF0000"/>
                    </a:solidFill>
                    <a:latin typeface="ＤＦ中太楷書体" panose="02010609010101010101" charset="-128"/>
                    <a:ea typeface="ＤＦ中太楷書体" panose="02010609010101010101" charset="-128"/>
                    <a:cs typeface="ＤＦ中太楷書体" panose="02010609010101010101" charset="-128"/>
                  </a:rPr>
                  <a:t>act</a:t>
                </a:r>
                <a:br>
                  <a:rPr kumimoji="0" lang="en-GB" altLang="ar-JO" sz="2400" b="1" kern="1200" cap="none" spc="0" normalizeH="0" baseline="0" noProof="0" dirty="0">
                    <a:solidFill>
                      <a:srgbClr val="FF0000"/>
                    </a:solidFill>
                    <a:latin typeface="ＤＦ中太楷書体" panose="02010609010101010101" charset="-128"/>
                    <a:ea typeface="ＤＦ中太楷書体" panose="02010609010101010101" charset="-128"/>
                    <a:cs typeface="ＤＦ中太楷書体" panose="02010609010101010101" charset="-128"/>
                  </a:rPr>
                </a:br>
                <a:r>
                  <a:rPr kumimoji="0" lang="en-GB" altLang="ar-JO" sz="2400" b="1" kern="1200" cap="none" spc="0" normalizeH="0" baseline="0" noProof="0" dirty="0">
                    <a:latin typeface="ＤＦ中太楷書体" panose="02010609010101010101" charset="-128"/>
                    <a:ea typeface="ＤＦ中太楷書体" panose="02010609010101010101" charset="-128"/>
                    <a:cs typeface="ＤＦ中太楷書体" panose="02010609010101010101" charset="-128"/>
                  </a:rPr>
                  <a:t> like </a:t>
                </a:r>
                <a:r>
                  <a:rPr kumimoji="0" lang="en-GB" altLang="ar-JO" sz="2400" b="1" kern="1200" cap="none" spc="0" normalizeH="0" baseline="0" noProof="0" dirty="0">
                    <a:solidFill>
                      <a:srgbClr val="00B0F0"/>
                    </a:solidFill>
                    <a:latin typeface="ＤＦ中太楷書体" panose="02010609010101010101" charset="-128"/>
                    <a:ea typeface="ＤＦ中太楷書体" panose="02010609010101010101" charset="-128"/>
                    <a:cs typeface="ＤＦ中太楷書体" panose="02010609010101010101" charset="-128"/>
                  </a:rPr>
                  <a:t>humans</a:t>
                </a:r>
                <a:endParaRPr kumimoji="0" lang="en-GB" altLang="ar-JO" sz="2400" b="1" kern="1200" cap="none" spc="0" normalizeH="0" baseline="0" noProof="0" dirty="0">
                  <a:solidFill>
                    <a:srgbClr val="00B0F0"/>
                  </a:solidFill>
                  <a:latin typeface="ＤＦ中太楷書体" panose="02010609010101010101" charset="-128"/>
                  <a:ea typeface="ＤＦ中太楷書体" panose="02010609010101010101" charset="-128"/>
                  <a:cs typeface="ＤＦ中太楷書体" panose="02010609010101010101" charset="-128"/>
                </a:endParaRPr>
              </a:p>
            </p:txBody>
          </p:sp>
        </p:grpSp>
      </p:grpSp>
      <p:sp>
        <p:nvSpPr>
          <p:cNvPr id="21516" name="Text Box 12"/>
          <p:cNvSpPr txBox="1"/>
          <p:nvPr/>
        </p:nvSpPr>
        <p:spPr>
          <a:xfrm>
            <a:off x="228600" y="1905000"/>
            <a:ext cx="1254125" cy="829945"/>
          </a:xfrm>
          <a:prstGeom prst="rect">
            <a:avLst/>
          </a:prstGeom>
          <a:noFill/>
          <a:ln w="12700">
            <a:noFill/>
          </a:ln>
        </p:spPr>
        <p:txBody>
          <a:bodyPr wrap="none">
            <a:spAutoFit/>
          </a:bodyPr>
          <a:p>
            <a:pPr>
              <a:buNone/>
            </a:pPr>
            <a:r>
              <a:rPr lang="en-GB" altLang="ar-JO" sz="2400" b="1" dirty="0">
                <a:solidFill>
                  <a:srgbClr val="008000"/>
                </a:solidFill>
                <a:latin typeface="ＤＦ中太楷書体" panose="02010609010101010101" charset="-128"/>
                <a:ea typeface="ＤＦ中太楷書体" panose="02010609010101010101" charset="-128"/>
                <a:cs typeface="Times New Roman" panose="02020603050405020304" pitchFamily="16" charset="0"/>
              </a:rPr>
              <a:t>THOUGHT</a:t>
            </a:r>
            <a:endParaRPr lang="en-GB" altLang="ar-JO" sz="2400" b="1" dirty="0">
              <a:solidFill>
                <a:srgbClr val="008000"/>
              </a:solidFill>
              <a:latin typeface="ＤＦ中太楷書体" panose="02010609010101010101" charset="-128"/>
              <a:ea typeface="ＤＦ中太楷書体" panose="02010609010101010101" charset="-128"/>
              <a:cs typeface="Times New Roman" panose="02020603050405020304" pitchFamily="16" charset="0"/>
            </a:endParaRPr>
          </a:p>
          <a:p>
            <a:pPr>
              <a:buNone/>
            </a:pPr>
            <a:endParaRPr lang="en-GB" altLang="ar-JO" sz="2400" dirty="0">
              <a:solidFill>
                <a:srgbClr val="008000"/>
              </a:solidFill>
              <a:latin typeface="ＤＦ中太楷書体" panose="02010609010101010101" charset="-128"/>
              <a:ea typeface="Times New Roman" panose="02020603050405020304" pitchFamily="16" charset="0"/>
              <a:cs typeface="ＤＦ中太楷書体" panose="02010609010101010101" charset="-128"/>
            </a:endParaRPr>
          </a:p>
        </p:txBody>
      </p:sp>
      <p:sp>
        <p:nvSpPr>
          <p:cNvPr id="21517" name="Text Box 13"/>
          <p:cNvSpPr txBox="1"/>
          <p:nvPr/>
        </p:nvSpPr>
        <p:spPr>
          <a:xfrm>
            <a:off x="228600" y="4038600"/>
            <a:ext cx="1560195" cy="737235"/>
          </a:xfrm>
          <a:prstGeom prst="rect">
            <a:avLst/>
          </a:prstGeom>
          <a:noFill/>
          <a:ln w="12700">
            <a:noFill/>
          </a:ln>
        </p:spPr>
        <p:txBody>
          <a:bodyPr wrap="none">
            <a:spAutoFit/>
          </a:bodyPr>
          <a:p>
            <a:pPr>
              <a:buNone/>
            </a:pPr>
            <a:r>
              <a:rPr lang="en-GB" altLang="ar-JO" sz="2400" b="1" dirty="0">
                <a:solidFill>
                  <a:srgbClr val="FF0000"/>
                </a:solidFill>
                <a:latin typeface="ＤＦ中太楷書体" panose="02010609010101010101" charset="-128"/>
                <a:ea typeface="ＤＦ中太楷書体" panose="02010609010101010101" charset="-128"/>
                <a:cs typeface="Times New Roman" panose="02020603050405020304" pitchFamily="16" charset="0"/>
              </a:rPr>
              <a:t>BEHAVIOUR</a:t>
            </a:r>
            <a:endParaRPr lang="ar-SA" altLang="ar-JO" sz="2400" b="1" dirty="0">
              <a:solidFill>
                <a:srgbClr val="FF0000"/>
              </a:solidFill>
              <a:latin typeface="ＤＦ中太楷書体" panose="02010609010101010101" charset="-128"/>
              <a:cs typeface="Times New Roman" panose="02020603050405020304" pitchFamily="16" charset="0"/>
            </a:endParaRPr>
          </a:p>
          <a:p>
            <a:pPr>
              <a:buNone/>
            </a:pPr>
            <a:endParaRPr lang="en-GB" altLang="ar-JO" sz="1800" dirty="0">
              <a:solidFill>
                <a:srgbClr val="FF0000"/>
              </a:solidFill>
              <a:latin typeface="ＤＦ中太楷書体" panose="02010609010101010101" charset="-128"/>
              <a:ea typeface="Times New Roman" panose="02020603050405020304" pitchFamily="16" charset="0"/>
              <a:cs typeface="ＤＦ中太楷書体" panose="02010609010101010101" charset="-128"/>
            </a:endParaRPr>
          </a:p>
        </p:txBody>
      </p:sp>
      <p:sp>
        <p:nvSpPr>
          <p:cNvPr id="21518" name="Text Box 14"/>
          <p:cNvSpPr txBox="1"/>
          <p:nvPr/>
        </p:nvSpPr>
        <p:spPr>
          <a:xfrm>
            <a:off x="3243580" y="5551805"/>
            <a:ext cx="1321435" cy="829945"/>
          </a:xfrm>
          <a:prstGeom prst="rect">
            <a:avLst/>
          </a:prstGeom>
          <a:noFill/>
          <a:ln w="12700">
            <a:noFill/>
          </a:ln>
        </p:spPr>
        <p:txBody>
          <a:bodyPr wrap="square">
            <a:spAutoFit/>
          </a:bodyPr>
          <a:p>
            <a:pPr>
              <a:buNone/>
            </a:pPr>
            <a:r>
              <a:rPr lang="en-GB" altLang="ar-JO" sz="2400" b="1" dirty="0">
                <a:solidFill>
                  <a:srgbClr val="00B0F0"/>
                </a:solidFill>
                <a:latin typeface="ＤＦ中太楷書体" panose="02010609010101010101" charset="-128"/>
                <a:ea typeface="ＤＦ中太楷書体" panose="02010609010101010101" charset="-128"/>
                <a:cs typeface="Times New Roman" panose="02020603050405020304" pitchFamily="16" charset="0"/>
              </a:rPr>
              <a:t>HUMAN</a:t>
            </a:r>
            <a:endParaRPr lang="ar-SA" altLang="ar-JO" sz="2400" b="1" dirty="0">
              <a:solidFill>
                <a:srgbClr val="00B0F0"/>
              </a:solidFill>
              <a:latin typeface="ＤＦ中太楷書体" panose="02010609010101010101" charset="-128"/>
              <a:cs typeface="Times New Roman" panose="02020603050405020304" pitchFamily="16" charset="0"/>
            </a:endParaRPr>
          </a:p>
          <a:p>
            <a:pPr>
              <a:buNone/>
            </a:pPr>
            <a:endParaRPr lang="en-GB" altLang="ar-JO" sz="2400" b="1" dirty="0">
              <a:solidFill>
                <a:srgbClr val="FF0000"/>
              </a:solidFill>
              <a:latin typeface="ＤＦ中太楷書体" panose="02010609010101010101" charset="-128"/>
              <a:ea typeface="Times New Roman" panose="02020603050405020304" pitchFamily="16" charset="0"/>
              <a:cs typeface="ＤＦ中太楷書体" panose="02010609010101010101" charset="-128"/>
            </a:endParaRPr>
          </a:p>
        </p:txBody>
      </p:sp>
      <p:sp>
        <p:nvSpPr>
          <p:cNvPr id="21519" name="Text Box 15"/>
          <p:cNvSpPr txBox="1"/>
          <p:nvPr/>
        </p:nvSpPr>
        <p:spPr>
          <a:xfrm>
            <a:off x="5819775" y="5538788"/>
            <a:ext cx="1407160" cy="829945"/>
          </a:xfrm>
          <a:prstGeom prst="rect">
            <a:avLst/>
          </a:prstGeom>
          <a:noFill/>
          <a:ln w="12700">
            <a:noFill/>
          </a:ln>
        </p:spPr>
        <p:txBody>
          <a:bodyPr wrap="none">
            <a:spAutoFit/>
          </a:bodyPr>
          <a:p>
            <a:pPr>
              <a:buNone/>
            </a:pPr>
            <a:r>
              <a:rPr lang="en-GB" altLang="ar-JO" sz="2400" b="1" dirty="0">
                <a:solidFill>
                  <a:srgbClr val="0000CC"/>
                </a:solidFill>
                <a:latin typeface="ＤＦ中太楷書体" panose="02010609010101010101" charset="-128"/>
                <a:ea typeface="ＤＦ中太楷書体" panose="02010609010101010101" charset="-128"/>
                <a:cs typeface="Times New Roman" panose="02020603050405020304" pitchFamily="16" charset="0"/>
              </a:rPr>
              <a:t>RATIONAL</a:t>
            </a:r>
            <a:endParaRPr lang="ar-SA" altLang="ar-JO" sz="2400" b="1" dirty="0">
              <a:solidFill>
                <a:srgbClr val="0000CC"/>
              </a:solidFill>
              <a:latin typeface="ＤＦ中太楷書体" panose="02010609010101010101" charset="-128"/>
              <a:cs typeface="Times New Roman" panose="02020603050405020304" pitchFamily="16" charset="0"/>
            </a:endParaRPr>
          </a:p>
          <a:p>
            <a:pPr>
              <a:buNone/>
            </a:pPr>
            <a:r>
              <a:rPr lang="ar-SA" altLang="ar-JO" sz="2400" b="1" dirty="0">
                <a:solidFill>
                  <a:srgbClr val="0000CC"/>
                </a:solidFill>
                <a:latin typeface="ＤＦ中太楷書体" panose="02010609010101010101" charset="-128"/>
                <a:cs typeface="Times New Roman" panose="02020603050405020304" pitchFamily="16" charset="0"/>
              </a:rPr>
              <a:t>  </a:t>
            </a:r>
            <a:endParaRPr lang="en-GB" altLang="ar-JO" sz="2400" b="1" dirty="0">
              <a:solidFill>
                <a:srgbClr val="0000CC"/>
              </a:solidFill>
              <a:latin typeface="ＤＦ中太楷書体" panose="02010609010101010101" charset="-128"/>
              <a:ea typeface="Times New Roman" panose="02020603050405020304" pitchFamily="16" charset="0"/>
              <a:cs typeface="ＤＦ中太楷書体" panose="02010609010101010101" charset="-128"/>
            </a:endParaRPr>
          </a:p>
        </p:txBody>
      </p:sp>
      <p:sp>
        <p:nvSpPr>
          <p:cNvPr id="12298" name="TextBox 17"/>
          <p:cNvSpPr txBox="1"/>
          <p:nvPr/>
        </p:nvSpPr>
        <p:spPr>
          <a:xfrm>
            <a:off x="3657600" y="4648200"/>
            <a:ext cx="838200" cy="645160"/>
          </a:xfrm>
          <a:prstGeom prst="rect">
            <a:avLst/>
          </a:prstGeom>
          <a:noFill/>
          <a:ln w="9525">
            <a:noFill/>
          </a:ln>
        </p:spPr>
        <p:txBody>
          <a:bodyPr>
            <a:spAutoFit/>
          </a:bodyPr>
          <a:p>
            <a:pPr algn="ctr"/>
            <a:r>
              <a:rPr sz="3600" b="1" dirty="0">
                <a:solidFill>
                  <a:schemeClr val="bg1"/>
                </a:solidFill>
                <a:latin typeface="Times" pitchFamily="18" charset="0"/>
                <a:ea typeface="ＤＦ中太楷書体" panose="02010609010101010101" charset="-128"/>
                <a:cs typeface="ＤＦ中太楷書体" panose="02010609010101010101" charset="-128"/>
              </a:rPr>
              <a:t>1</a:t>
            </a:r>
            <a:endParaRPr sz="3600" b="1" dirty="0">
              <a:solidFill>
                <a:schemeClr val="bg1"/>
              </a:solidFill>
              <a:latin typeface="Times" pitchFamily="18" charset="0"/>
              <a:ea typeface="ＤＦ中太楷書体" panose="02010609010101010101" charset="-128"/>
              <a:cs typeface="ＤＦ中太楷書体" panose="02010609010101010101" charset="-128"/>
            </a:endParaRPr>
          </a:p>
        </p:txBody>
      </p:sp>
      <p:sp>
        <p:nvSpPr>
          <p:cNvPr id="12299" name="TextBox 18"/>
          <p:cNvSpPr txBox="1"/>
          <p:nvPr/>
        </p:nvSpPr>
        <p:spPr>
          <a:xfrm>
            <a:off x="3505200" y="2780030"/>
            <a:ext cx="838200" cy="645160"/>
          </a:xfrm>
          <a:prstGeom prst="rect">
            <a:avLst/>
          </a:prstGeom>
          <a:noFill/>
          <a:ln w="9525">
            <a:noFill/>
          </a:ln>
        </p:spPr>
        <p:txBody>
          <a:bodyPr>
            <a:spAutoFit/>
          </a:bodyPr>
          <a:p>
            <a:pPr algn="ctr"/>
            <a:r>
              <a:rPr sz="3600" b="1" dirty="0">
                <a:solidFill>
                  <a:schemeClr val="bg1"/>
                </a:solidFill>
                <a:latin typeface="Times" pitchFamily="18" charset="0"/>
                <a:ea typeface="ＤＦ中太楷書体" panose="02010609010101010101" charset="-128"/>
                <a:cs typeface="ＤＦ中太楷書体" panose="02010609010101010101" charset="-128"/>
              </a:rPr>
              <a:t>2</a:t>
            </a:r>
            <a:endParaRPr sz="3600" b="1" dirty="0">
              <a:solidFill>
                <a:schemeClr val="bg1"/>
              </a:solidFill>
              <a:latin typeface="Times" pitchFamily="18" charset="0"/>
              <a:ea typeface="ＤＦ中太楷書体" panose="02010609010101010101" charset="-128"/>
              <a:cs typeface="ＤＦ中太楷書体" panose="02010609010101010101" charset="-128"/>
            </a:endParaRPr>
          </a:p>
        </p:txBody>
      </p:sp>
      <p:sp>
        <p:nvSpPr>
          <p:cNvPr id="12300" name="TextBox 19"/>
          <p:cNvSpPr txBox="1"/>
          <p:nvPr/>
        </p:nvSpPr>
        <p:spPr>
          <a:xfrm>
            <a:off x="6781800" y="2743200"/>
            <a:ext cx="838200" cy="645160"/>
          </a:xfrm>
          <a:prstGeom prst="rect">
            <a:avLst/>
          </a:prstGeom>
          <a:noFill/>
          <a:ln w="9525">
            <a:noFill/>
          </a:ln>
        </p:spPr>
        <p:txBody>
          <a:bodyPr>
            <a:spAutoFit/>
          </a:bodyPr>
          <a:p>
            <a:pPr algn="ctr"/>
            <a:r>
              <a:rPr sz="3600" b="1" dirty="0">
                <a:solidFill>
                  <a:schemeClr val="bg1"/>
                </a:solidFill>
                <a:latin typeface="Times" pitchFamily="18" charset="0"/>
                <a:ea typeface="ＤＦ中太楷書体" panose="02010609010101010101" charset="-128"/>
                <a:cs typeface="ＤＦ中太楷書体" panose="02010609010101010101" charset="-128"/>
              </a:rPr>
              <a:t>3</a:t>
            </a:r>
            <a:endParaRPr sz="3600" b="1" dirty="0">
              <a:solidFill>
                <a:schemeClr val="bg1"/>
              </a:solidFill>
              <a:latin typeface="Times" pitchFamily="18" charset="0"/>
              <a:ea typeface="ＤＦ中太楷書体" panose="02010609010101010101" charset="-128"/>
              <a:cs typeface="ＤＦ中太楷書体" panose="02010609010101010101" charset="-128"/>
            </a:endParaRPr>
          </a:p>
        </p:txBody>
      </p:sp>
      <p:sp>
        <p:nvSpPr>
          <p:cNvPr id="12301" name="TextBox 20"/>
          <p:cNvSpPr txBox="1"/>
          <p:nvPr/>
        </p:nvSpPr>
        <p:spPr>
          <a:xfrm>
            <a:off x="6781800" y="4648200"/>
            <a:ext cx="838200" cy="645160"/>
          </a:xfrm>
          <a:prstGeom prst="rect">
            <a:avLst/>
          </a:prstGeom>
          <a:noFill/>
          <a:ln w="9525">
            <a:noFill/>
          </a:ln>
        </p:spPr>
        <p:txBody>
          <a:bodyPr>
            <a:spAutoFit/>
          </a:bodyPr>
          <a:p>
            <a:pPr algn="ctr"/>
            <a:r>
              <a:rPr sz="3600" b="1" dirty="0">
                <a:solidFill>
                  <a:schemeClr val="bg1"/>
                </a:solidFill>
                <a:latin typeface="Times" pitchFamily="18" charset="0"/>
                <a:ea typeface="ＤＦ中太楷書体" panose="02010609010101010101" charset="-128"/>
                <a:cs typeface="ＤＦ中太楷書体" panose="02010609010101010101" charset="-128"/>
              </a:rPr>
              <a:t>4</a:t>
            </a:r>
            <a:endParaRPr sz="3600" b="1" dirty="0">
              <a:solidFill>
                <a:schemeClr val="bg1"/>
              </a:solidFill>
              <a:latin typeface="Times" pitchFamily="18" charset="0"/>
              <a:ea typeface="ＤＦ中太楷書体" panose="02010609010101010101" charset="-128"/>
              <a:cs typeface="ＤＦ中太楷書体" panose="02010609010101010101" charset="-128"/>
            </a:endParaRPr>
          </a:p>
        </p:txBody>
      </p:sp>
      <p:sp>
        <p:nvSpPr>
          <p:cNvPr id="12302" name="Rectangle 21"/>
          <p:cNvSpPr/>
          <p:nvPr/>
        </p:nvSpPr>
        <p:spPr>
          <a:xfrm>
            <a:off x="3048000" y="4267200"/>
            <a:ext cx="261620" cy="106680"/>
          </a:xfrm>
          <a:prstGeom prst="rect">
            <a:avLst/>
          </a:prstGeom>
          <a:noFill/>
          <a:ln w="9525">
            <a:noFill/>
          </a:ln>
        </p:spPr>
        <p:txBody>
          <a:bodyPr wrap="none">
            <a:spAutoFit/>
          </a:bodyPr>
          <a:p>
            <a:r>
              <a:rPr sz="100" b="1" dirty="0">
                <a:solidFill>
                  <a:schemeClr val="accent2"/>
                </a:solidFill>
                <a:latin typeface="Arial Narrow" panose="020B0506020202030204" pitchFamily="34" charset="0"/>
                <a:ea typeface="ＤＦ中太楷書体" panose="02010609010101010101" charset="-128"/>
                <a:cs typeface="ＤＦ中太楷書体" panose="02010609010101010101" charset="-128"/>
              </a:rPr>
              <a:t>Acting humanly</a:t>
            </a:r>
            <a:endParaRPr sz="100" dirty="0">
              <a:latin typeface="Times" pitchFamily="18" charset="0"/>
              <a:ea typeface="ＤＦ中太楷書体" panose="02010609010101010101" charset="-128"/>
              <a:cs typeface="ＤＦ中太楷書体" panose="02010609010101010101" charset="-128"/>
            </a:endParaRPr>
          </a:p>
        </p:txBody>
      </p:sp>
      <p:sp>
        <p:nvSpPr>
          <p:cNvPr id="12303" name="Rectangle 22"/>
          <p:cNvSpPr/>
          <p:nvPr/>
        </p:nvSpPr>
        <p:spPr>
          <a:xfrm>
            <a:off x="2743200" y="2362200"/>
            <a:ext cx="273050" cy="106680"/>
          </a:xfrm>
          <a:prstGeom prst="rect">
            <a:avLst/>
          </a:prstGeom>
          <a:noFill/>
          <a:ln w="9525">
            <a:noFill/>
          </a:ln>
        </p:spPr>
        <p:txBody>
          <a:bodyPr wrap="none">
            <a:spAutoFit/>
          </a:bodyPr>
          <a:p>
            <a:r>
              <a:rPr sz="100" b="1" dirty="0">
                <a:solidFill>
                  <a:schemeClr val="accent2"/>
                </a:solidFill>
                <a:latin typeface="Arial Narrow" panose="020B0506020202030204" pitchFamily="34" charset="0"/>
                <a:ea typeface="ＤＦ中太楷書体" panose="02010609010101010101" charset="-128"/>
                <a:cs typeface="ＤＦ中太楷書体" panose="02010609010101010101" charset="-128"/>
              </a:rPr>
              <a:t>Thinking humanly</a:t>
            </a:r>
            <a:endParaRPr sz="100" dirty="0">
              <a:latin typeface="Times" pitchFamily="18" charset="0"/>
              <a:ea typeface="ＤＦ中太楷書体" panose="02010609010101010101" charset="-128"/>
              <a:cs typeface="ＤＦ中太楷書体" panose="02010609010101010101" charset="-128"/>
            </a:endParaRPr>
          </a:p>
        </p:txBody>
      </p:sp>
      <p:sp>
        <p:nvSpPr>
          <p:cNvPr id="12304" name="Rectangle 24"/>
          <p:cNvSpPr/>
          <p:nvPr/>
        </p:nvSpPr>
        <p:spPr>
          <a:xfrm>
            <a:off x="5867400" y="2371725"/>
            <a:ext cx="276225" cy="106680"/>
          </a:xfrm>
          <a:prstGeom prst="rect">
            <a:avLst/>
          </a:prstGeom>
          <a:noFill/>
          <a:ln w="9525">
            <a:noFill/>
          </a:ln>
        </p:spPr>
        <p:txBody>
          <a:bodyPr wrap="none">
            <a:spAutoFit/>
          </a:bodyPr>
          <a:p>
            <a:r>
              <a:rPr sz="100" b="1" dirty="0">
                <a:solidFill>
                  <a:schemeClr val="accent2"/>
                </a:solidFill>
                <a:latin typeface="Arial Narrow" panose="020B0506020202030204" pitchFamily="34" charset="0"/>
                <a:ea typeface="ＤＦ中太楷書体" panose="02010609010101010101" charset="-128"/>
                <a:cs typeface="ＤＦ中太楷書体" panose="02010609010101010101" charset="-128"/>
              </a:rPr>
              <a:t>Thinking rationally</a:t>
            </a:r>
            <a:endParaRPr sz="100" dirty="0">
              <a:latin typeface="Times" pitchFamily="18" charset="0"/>
              <a:ea typeface="ＤＦ中太楷書体" panose="02010609010101010101" charset="-128"/>
              <a:cs typeface="ＤＦ中太楷書体" panose="02010609010101010101" charset="-128"/>
            </a:endParaRPr>
          </a:p>
        </p:txBody>
      </p:sp>
      <p:sp>
        <p:nvSpPr>
          <p:cNvPr id="12305" name="Rectangle 25"/>
          <p:cNvSpPr/>
          <p:nvPr/>
        </p:nvSpPr>
        <p:spPr>
          <a:xfrm>
            <a:off x="6096000" y="4276725"/>
            <a:ext cx="264795" cy="106680"/>
          </a:xfrm>
          <a:prstGeom prst="rect">
            <a:avLst/>
          </a:prstGeom>
          <a:noFill/>
          <a:ln w="9525">
            <a:noFill/>
          </a:ln>
        </p:spPr>
        <p:txBody>
          <a:bodyPr wrap="none">
            <a:spAutoFit/>
          </a:bodyPr>
          <a:p>
            <a:r>
              <a:rPr sz="100" b="1" dirty="0">
                <a:solidFill>
                  <a:schemeClr val="accent2"/>
                </a:solidFill>
                <a:latin typeface="Arial Narrow" panose="020B0506020202030204" pitchFamily="34" charset="0"/>
                <a:ea typeface="ＤＦ中太楷書体" panose="02010609010101010101" charset="-128"/>
                <a:cs typeface="ＤＦ中太楷書体" panose="02010609010101010101" charset="-128"/>
              </a:rPr>
              <a:t>Acting rationally</a:t>
            </a:r>
            <a:endParaRPr sz="100" dirty="0">
              <a:latin typeface="Times" pitchFamily="18" charset="0"/>
              <a:ea typeface="ＤＦ中太楷書体" panose="02010609010101010101" charset="-128"/>
              <a:cs typeface="ＤＦ中太楷書体" panose="02010609010101010101" charset="-128"/>
            </a:endParaRPr>
          </a:p>
        </p:txBody>
      </p:sp>
      <p:sp>
        <p:nvSpPr>
          <p:cNvPr id="3" name="Date Placeholder 2"/>
          <p:cNvSpPr>
            <a:spLocks noGrp="1"/>
          </p:cNvSpPr>
          <p:nvPr>
            <p:ph type="dt" sz="half" idx="10"/>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B962C8B-B14F-4D97-AF65-F5344CB8AC3E}" type="datetime1">
              <a:rPr kumimoji="0" lang="en-US" sz="1400" b="0" i="0" u="none" strike="noStrike" kern="1200" cap="none" spc="0" normalizeH="0" baseline="0" noProof="0">
                <a:ln>
                  <a:noFill/>
                </a:ln>
                <a:solidFill>
                  <a:schemeClr val="tx2"/>
                </a:solidFill>
                <a:effectLst/>
                <a:uLnTx/>
                <a:uFillTx/>
                <a:latin typeface="Times"/>
                <a:ea typeface="ＤＦ中太楷書体" panose="02010609010101010101" charset="-128"/>
                <a:cs typeface="ＤＦ中太楷書体" panose="02010609010101010101" charset="-128"/>
              </a:rPr>
            </a:fld>
            <a:endParaRPr kumimoji="0" lang="en-US" sz="1400" b="0" i="0" u="none" strike="noStrike" kern="1200" cap="none" spc="0" normalizeH="0" baseline="0" noProof="0">
              <a:ln>
                <a:noFill/>
              </a:ln>
              <a:solidFill>
                <a:schemeClr val="tx2"/>
              </a:solidFill>
              <a:effectLst/>
              <a:uLnTx/>
              <a:uFillTx/>
              <a:latin typeface="Times"/>
              <a:ea typeface="ＤＦ中太楷書体" panose="02010609010101010101" charset="-128"/>
              <a:cs typeface="ＤＦ中太楷書体" panose="02010609010101010101" charset="-128"/>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18">
                                            <p:txEl>
                                              <p:charRg st="0"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19">
                                            <p:txEl>
                                              <p:charRg st="0"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519">
                                            <p:txEl>
                                              <p:charRg st="9" end="2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516">
                                            <p:txEl>
                                              <p:charRg st="0"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517">
                                            <p:txEl>
                                              <p:charRg st="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6" grpId="0" build="p"/>
      <p:bldP spid="21517" grpId="0" build="p"/>
      <p:bldP spid="21518" grpId="0" build="p"/>
      <p:bldP spid="21519" grpId="0" build="p"/>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Title 1"/>
          <p:cNvSpPr>
            <a:spLocks noGrp="1"/>
          </p:cNvSpPr>
          <p:nvPr>
            <p:ph type="title" idx="4294967295"/>
          </p:nvPr>
        </p:nvSpPr>
        <p:spPr>
          <a:noFill/>
          <a:ln>
            <a:noFill/>
          </a:ln>
          <a:effectLst/>
          <a:sp3d prstMaterial="plastic"/>
        </p:spPr>
        <p:txBody>
          <a:bodyPr anchor="ctr">
            <a:normAutofit/>
            <a:scene3d>
              <a:camera prst="orthographicFront"/>
              <a:lightRig rig="soft" dir="t">
                <a:rot lat="0" lon="0" rev="16800000"/>
              </a:lightRig>
            </a:scene3d>
            <a:sp3d prstMaterial="softEdge">
              <a:bevelT w="38100" h="38100"/>
            </a:sp3d>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smtClean="0">
                <a:ln w="6350">
                  <a:noFill/>
                </a:ln>
                <a:solidFill>
                  <a:srgbClr val="0909FF"/>
                </a:solidFill>
                <a:effectLst/>
                <a:uLnTx/>
                <a:uFillTx/>
                <a:latin typeface="+mj-lt"/>
              </a:rPr>
              <a:t>Goal-based Agents</a:t>
            </a:r>
            <a:endParaRPr kumimoji="0" lang="en-US" sz="4000" b="1" i="0" u="none" strike="noStrike" kern="1200" cap="none" spc="0" normalizeH="0" baseline="0" noProof="0" dirty="0">
              <a:ln w="6350">
                <a:noFill/>
              </a:ln>
              <a:solidFill>
                <a:srgbClr val="0909FF"/>
              </a:solidFill>
              <a:effectLst/>
              <a:uLnTx/>
              <a:uFillTx/>
              <a:latin typeface="+mj-lt"/>
            </a:endParaRPr>
          </a:p>
        </p:txBody>
      </p:sp>
      <p:sp>
        <p:nvSpPr>
          <p:cNvPr id="30723" name="Content Placeholder 2"/>
          <p:cNvSpPr>
            <a:spLocks noGrp="1"/>
          </p:cNvSpPr>
          <p:nvPr>
            <p:ph idx="1"/>
          </p:nvPr>
        </p:nvSpPr>
        <p:spPr>
          <a:xfrm>
            <a:off x="457200" y="1600200"/>
            <a:ext cx="8229600" cy="3669030"/>
          </a:xfrm>
        </p:spPr>
        <p:txBody>
          <a:bodyPr vert="horz" wrap="square" lIns="91440" tIns="45720" rIns="91440" bIns="45720" anchor="t" anchorCtr="0"/>
          <a:p>
            <a:pPr marL="548005" indent="-411480">
              <a:buSzPct val="65000"/>
              <a:buFont typeface="Wingdings" panose="05000000000000000000" pitchFamily="2" charset="2"/>
              <a:buChar char="q"/>
            </a:pPr>
            <a:r>
              <a:rPr sz="2400" kern="1200" dirty="0">
                <a:solidFill>
                  <a:srgbClr val="FF0000"/>
                </a:solidFill>
                <a:latin typeface="+mn-lt"/>
              </a:rPr>
              <a:t>Automated Taxi</a:t>
            </a:r>
            <a:r>
              <a:rPr sz="2400" kern="1200" dirty="0">
                <a:solidFill>
                  <a:srgbClr val="002060"/>
                </a:solidFill>
                <a:latin typeface="+mn-lt"/>
              </a:rPr>
              <a:t>:</a:t>
            </a:r>
            <a:endParaRPr sz="2400" kern="1200" dirty="0">
              <a:solidFill>
                <a:srgbClr val="002060"/>
              </a:solidFill>
              <a:latin typeface="+mn-lt"/>
            </a:endParaRPr>
          </a:p>
          <a:p>
            <a:pPr lvl="1">
              <a:buSzPct val="80000"/>
              <a:buFont typeface="Wingdings" panose="05000000000000000000" pitchFamily="2" charset="2"/>
              <a:buChar char="Ø"/>
            </a:pPr>
            <a:r>
              <a:rPr kern="1200" dirty="0">
                <a:solidFill>
                  <a:srgbClr val="002060"/>
                </a:solidFill>
                <a:latin typeface="+mn-lt"/>
              </a:rPr>
              <a:t>Consider the agent at a crossing, where it can turn right, left, or go straight</a:t>
            </a:r>
            <a:endParaRPr kern="1200" dirty="0">
              <a:solidFill>
                <a:srgbClr val="002060"/>
              </a:solidFill>
              <a:latin typeface="+mn-lt"/>
            </a:endParaRPr>
          </a:p>
          <a:p>
            <a:pPr lvl="1">
              <a:buSzPct val="80000"/>
              <a:buFont typeface="Wingdings" panose="05000000000000000000" pitchFamily="2" charset="2"/>
              <a:buChar char="Ø"/>
            </a:pPr>
            <a:r>
              <a:rPr kern="1200" dirty="0">
                <a:solidFill>
                  <a:srgbClr val="002060"/>
                </a:solidFill>
                <a:latin typeface="+mn-lt"/>
              </a:rPr>
              <a:t>Using the model, the Agent can understand the consequences of turning left, right or going straight ahead</a:t>
            </a:r>
            <a:endParaRPr kern="1200" dirty="0">
              <a:solidFill>
                <a:srgbClr val="002060"/>
              </a:solidFill>
              <a:latin typeface="+mn-lt"/>
            </a:endParaRPr>
          </a:p>
          <a:p>
            <a:pPr lvl="1">
              <a:buSzPct val="80000"/>
              <a:buFont typeface="Wingdings" panose="05000000000000000000" pitchFamily="2" charset="2"/>
              <a:buChar char="Ø"/>
            </a:pPr>
            <a:r>
              <a:rPr kern="1200" dirty="0">
                <a:solidFill>
                  <a:srgbClr val="002060"/>
                </a:solidFill>
                <a:latin typeface="+mn-lt"/>
              </a:rPr>
              <a:t>All 3 might seem the optimal actions to take</a:t>
            </a:r>
            <a:endParaRPr kern="1200" dirty="0">
              <a:solidFill>
                <a:srgbClr val="002060"/>
              </a:solidFill>
              <a:latin typeface="+mn-lt"/>
            </a:endParaRPr>
          </a:p>
          <a:p>
            <a:pPr lvl="1">
              <a:buSzPct val="80000"/>
              <a:buFont typeface="Wingdings" panose="05000000000000000000" pitchFamily="2" charset="2"/>
              <a:buChar char="Ø"/>
            </a:pPr>
            <a:r>
              <a:rPr kern="1200" dirty="0">
                <a:solidFill>
                  <a:srgbClr val="002060"/>
                </a:solidFill>
                <a:latin typeface="+mn-lt"/>
              </a:rPr>
              <a:t>However, the agent needs to select one of these actions in order to reach the destination of the passenger.</a:t>
            </a:r>
            <a:endParaRPr kern="1200" dirty="0">
              <a:solidFill>
                <a:srgbClr val="002060"/>
              </a:solidFill>
              <a:latin typeface="+mn-lt"/>
            </a:endParaRPr>
          </a:p>
        </p:txBody>
      </p:sp>
      <p:sp>
        <p:nvSpPr>
          <p:cNvPr id="3" name="Date Placeholder 2"/>
          <p:cNvSpPr>
            <a:spLocks noGrp="1"/>
          </p:cNvSpPr>
          <p:nvPr>
            <p:ph type="dt" sz="half" idx="2"/>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fld id="{BB962C8B-B14F-4D97-AF65-F5344CB8AC3E}" type="datetime1">
              <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rPr>
            </a:fld>
            <a:endParaRPr kumimoji="0" lang="en-US" b="0" i="0" u="none" strike="noStrike" kern="1200" cap="none" spc="0" normalizeH="0" baseline="0" noProof="0" dirty="0">
              <a:ln>
                <a:noFill/>
              </a:ln>
              <a:solidFill>
                <a:schemeClr val="tx1">
                  <a:shade val="50000"/>
                </a:schemeClr>
              </a:solidFill>
              <a:effectLst/>
              <a:uLnTx/>
              <a:uFillTx/>
              <a:latin typeface="+mn-lt"/>
              <a:ea typeface="ＤＦ中太楷書体" panose="02010609010101010101" charset="-128"/>
              <a:cs typeface="ＤＦ中太楷書体" panose="02010609010101010101" charset="-128"/>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sp>
        <p:nvSpPr>
          <p:cNvPr id="4" name="Date Placeholder 3"/>
          <p:cNvSpPr>
            <a:spLocks noGrp="1"/>
          </p:cNvSpPr>
          <p:nvPr>
            <p:ph type="dt" sz="half" idx="10"/>
          </p:nvPr>
        </p:nvSpPr>
        <p:spPr/>
        <p:txBody>
          <a:bodyPr/>
          <a:lstStyle/>
          <a:p>
            <a:fld id="{E27F8CFD-1263-4665-9DED-5E4AB9F71EDC}" type="datetime1">
              <a:rPr lang="en-IN" sz="900" smtClean="0"/>
            </a:fld>
            <a:endParaRPr lang="en-IN" sz="900"/>
          </a:p>
        </p:txBody>
      </p:sp>
      <p:sp>
        <p:nvSpPr>
          <p:cNvPr id="5" name="Slide Number Placeholder 4"/>
          <p:cNvSpPr>
            <a:spLocks noGrp="1"/>
          </p:cNvSpPr>
          <p:nvPr>
            <p:ph type="sldNum" sz="quarter" idx="12"/>
          </p:nvPr>
        </p:nvSpPr>
        <p:spPr/>
        <p:txBody>
          <a:bodyPr/>
          <a:lstStyle/>
          <a:p>
            <a:fld id="{C9394064-88D6-463F-8639-4EE917442D5E}" type="slidenum">
              <a:rPr lang="en-IN" sz="900" smtClean="0"/>
            </a:fld>
            <a:endParaRPr lang="en-IN" sz="900"/>
          </a:p>
        </p:txBody>
      </p:sp>
      <p:pic>
        <p:nvPicPr>
          <p:cNvPr id="6" name="Picture 5"/>
          <p:cNvPicPr>
            <a:picLocks noChangeAspect="1"/>
          </p:cNvPicPr>
          <p:nvPr/>
        </p:nvPicPr>
        <p:blipFill>
          <a:blip r:embed="rId1"/>
          <a:srcRect b="9421"/>
          <a:stretch>
            <a:fillRect/>
          </a:stretch>
        </p:blipFill>
        <p:spPr>
          <a:xfrm>
            <a:off x="533400" y="1600200"/>
            <a:ext cx="7865110" cy="49695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sp>
        <p:nvSpPr>
          <p:cNvPr id="4" name="Date Placeholder 3"/>
          <p:cNvSpPr>
            <a:spLocks noGrp="1"/>
          </p:cNvSpPr>
          <p:nvPr>
            <p:ph type="dt" sz="half" idx="10"/>
          </p:nvPr>
        </p:nvSpPr>
        <p:spPr/>
        <p:txBody>
          <a:bodyPr/>
          <a:lstStyle/>
          <a:p>
            <a:fld id="{E27F8CFD-1263-4665-9DED-5E4AB9F71EDC}" type="datetime1">
              <a:rPr lang="en-IN" sz="900" smtClean="0"/>
            </a:fld>
            <a:endParaRPr lang="en-IN" sz="900"/>
          </a:p>
        </p:txBody>
      </p:sp>
      <p:sp>
        <p:nvSpPr>
          <p:cNvPr id="5" name="Slide Number Placeholder 4"/>
          <p:cNvSpPr>
            <a:spLocks noGrp="1"/>
          </p:cNvSpPr>
          <p:nvPr>
            <p:ph type="sldNum" sz="quarter" idx="12"/>
          </p:nvPr>
        </p:nvSpPr>
        <p:spPr/>
        <p:txBody>
          <a:bodyPr/>
          <a:lstStyle/>
          <a:p>
            <a:fld id="{C9394064-88D6-463F-8639-4EE917442D5E}" type="slidenum">
              <a:rPr lang="en-IN" sz="900" smtClean="0"/>
            </a:fld>
            <a:endParaRPr lang="en-IN" sz="900"/>
          </a:p>
        </p:txBody>
      </p:sp>
      <p:pic>
        <p:nvPicPr>
          <p:cNvPr id="6" name="Picture 5"/>
          <p:cNvPicPr>
            <a:picLocks noChangeAspect="1"/>
          </p:cNvPicPr>
          <p:nvPr/>
        </p:nvPicPr>
        <p:blipFill>
          <a:blip r:embed="rId1"/>
          <a:srcRect b="10637"/>
          <a:stretch>
            <a:fillRect/>
          </a:stretch>
        </p:blipFill>
        <p:spPr>
          <a:xfrm>
            <a:off x="576580" y="685800"/>
            <a:ext cx="7798435" cy="51955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l="4378" r="3745" b="12500"/>
          <a:stretch>
            <a:fillRect/>
          </a:stretch>
        </p:blipFill>
        <p:spPr>
          <a:xfrm>
            <a:off x="912495" y="685800"/>
            <a:ext cx="8194675" cy="4800600"/>
          </a:xfrm>
          <a:prstGeom prst="rect">
            <a:avLst/>
          </a:prstGeom>
        </p:spPr>
      </p:pic>
      <p:sp>
        <p:nvSpPr>
          <p:cNvPr id="5" name="Date Placeholder 4"/>
          <p:cNvSpPr>
            <a:spLocks noGrp="1"/>
          </p:cNvSpPr>
          <p:nvPr>
            <p:ph type="dt" sz="half" idx="10"/>
          </p:nvPr>
        </p:nvSpPr>
        <p:spPr/>
        <p:txBody>
          <a:bodyPr/>
          <a:lstStyle/>
          <a:p>
            <a:fld id="{D0810F85-9AC6-4951-B8FB-E068C73F67DE}"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a:solidFill>
                  <a:srgbClr val="0909FF"/>
                </a:solidFill>
                <a:effectLst/>
                <a:uLnTx/>
                <a:uFillTx/>
                <a:sym typeface="ＤＦ中太楷書体" panose="02010609010101010101" charset="-128"/>
              </a:rPr>
              <a:t>Utility-based agents</a:t>
            </a:r>
            <a:br>
              <a:rPr lang="en-US" noProof="0">
                <a:solidFill>
                  <a:srgbClr val="0909FF"/>
                </a:solidFill>
                <a:effectLst/>
                <a:uLnTx/>
                <a:uFillTx/>
                <a:sym typeface="ＤＦ中太楷書体" panose="02010609010101010101" charset="-128"/>
              </a:rPr>
            </a:br>
            <a:endParaRPr lang="en-IN"/>
          </a:p>
        </p:txBody>
      </p:sp>
      <p:pic>
        <p:nvPicPr>
          <p:cNvPr id="4" name="Picture 3"/>
          <p:cNvPicPr>
            <a:picLocks noChangeAspect="1"/>
          </p:cNvPicPr>
          <p:nvPr/>
        </p:nvPicPr>
        <p:blipFill>
          <a:blip r:embed="rId1"/>
          <a:srcRect l="2436" r="6724" b="7593"/>
          <a:stretch>
            <a:fillRect/>
          </a:stretch>
        </p:blipFill>
        <p:spPr>
          <a:xfrm>
            <a:off x="742950" y="1143000"/>
            <a:ext cx="7506970" cy="5069840"/>
          </a:xfrm>
          <a:prstGeom prst="rect">
            <a:avLst/>
          </a:prstGeom>
        </p:spPr>
      </p:pic>
      <p:sp>
        <p:nvSpPr>
          <p:cNvPr id="5" name="Date Placeholder 4"/>
          <p:cNvSpPr>
            <a:spLocks noGrp="1"/>
          </p:cNvSpPr>
          <p:nvPr>
            <p:ph type="dt" sz="half" idx="10"/>
          </p:nvPr>
        </p:nvSpPr>
        <p:spPr/>
        <p:txBody>
          <a:bodyPr/>
          <a:lstStyle/>
          <a:p>
            <a:fld id="{5CDD4768-7377-46C2-9251-0DEC7F33916C}"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p:sp>
        <p:nvSpPr>
          <p:cNvPr id="52226" name="Title 1"/>
          <p:cNvSpPr>
            <a:spLocks noGrp="1"/>
          </p:cNvSpPr>
          <p:nvPr>
            <p:ph type="title"/>
          </p:nvPr>
        </p:nvSpPr>
        <p:spPr/>
        <p:txBody>
          <a:bodyPr vert="horz" wrap="square" lIns="91440" tIns="45720" rIns="91440" bIns="45720" anchor="b" anchorCtr="0"/>
          <a:p>
            <a:pPr eaLnBrk="1" hangingPunct="1"/>
            <a:r>
              <a:rPr lang="en-US" kern="1200" noProof="0" dirty="0" smtClean="0">
                <a:solidFill>
                  <a:srgbClr val="0909FF"/>
                </a:solidFill>
                <a:effectLst/>
                <a:uLnTx/>
                <a:uFillTx/>
                <a:latin typeface="+mj-lt"/>
              </a:rPr>
              <a:t>Utility-based agents</a:t>
            </a:r>
            <a:endParaRPr kern="1200">
              <a:solidFill>
                <a:srgbClr val="7B9899"/>
              </a:solidFill>
              <a:latin typeface="+mj-lt"/>
              <a:ea typeface="MS PGothic" panose="020B0600070205080204" charset="-128"/>
              <a:cs typeface="MS PGothic" panose="020B0600070205080204" charset="-128"/>
            </a:endParaRPr>
          </a:p>
        </p:txBody>
      </p:sp>
      <p:sp>
        <p:nvSpPr>
          <p:cNvPr id="52229" name="Content Placeholder 2"/>
          <p:cNvSpPr>
            <a:spLocks noGrp="1"/>
          </p:cNvSpPr>
          <p:nvPr>
            <p:ph sz="quarter" idx="1"/>
          </p:nvPr>
        </p:nvSpPr>
        <p:spPr>
          <a:xfrm>
            <a:off x="301625" y="1527175"/>
            <a:ext cx="8504238" cy="4265295"/>
          </a:xfrm>
        </p:spPr>
        <p:txBody>
          <a:bodyPr vert="horz" wrap="square" lIns="91440" tIns="45720" rIns="91440" bIns="45720" anchor="t" anchorCtr="0"/>
          <a:p>
            <a:pPr eaLnBrk="1" hangingPunct="1">
              <a:buClr>
                <a:schemeClr val="accent1"/>
              </a:buClr>
              <a:buSzPct val="85000"/>
              <a:buFont typeface="Wingdings 2" panose="05020102010507070707" pitchFamily="18" charset="2"/>
            </a:pPr>
            <a:r>
              <a:t>Goals are not always enough</a:t>
            </a:r>
          </a:p>
          <a:p>
            <a:pPr lvl="1" eaLnBrk="1" hangingPunct="1">
              <a:buClr>
                <a:schemeClr val="accent2"/>
              </a:buClr>
              <a:buSzPct val="70000"/>
              <a:buFont typeface="Wingdings" panose="05000000000000000000" pitchFamily="2" charset="2"/>
            </a:pPr>
            <a:r>
              <a:t>Many action sequences get taxi to destination</a:t>
            </a:r>
          </a:p>
          <a:p>
            <a:pPr lvl="1" eaLnBrk="1" hangingPunct="1">
              <a:buClr>
                <a:schemeClr val="accent2"/>
              </a:buClr>
              <a:buSzPct val="70000"/>
              <a:buFont typeface="Wingdings" panose="05000000000000000000" pitchFamily="2" charset="2"/>
            </a:pPr>
            <a:r>
              <a:t>Consider other things. How fast, how safe…..</a:t>
            </a:r>
          </a:p>
          <a:p>
            <a:pPr eaLnBrk="1" hangingPunct="1">
              <a:buClr>
                <a:schemeClr val="accent1"/>
              </a:buClr>
              <a:buSzPct val="85000"/>
              <a:buFont typeface="Wingdings 2" panose="05020102010507070707" pitchFamily="18" charset="2"/>
            </a:pPr>
            <a:r>
              <a:t>A utility function maps a state onto a real number which describes the associated degree of “happiness”, “goodness”, “success”.</a:t>
            </a:r>
          </a:p>
          <a:p>
            <a:pPr eaLnBrk="1" hangingPunct="1">
              <a:buClr>
                <a:schemeClr val="accent1"/>
              </a:buClr>
              <a:buSzPct val="85000"/>
              <a:buFont typeface="Wingdings 2" panose="05020102010507070707" pitchFamily="18" charset="2"/>
            </a:pPr>
            <a:r>
              <a:t>Where does the utility measure come from?</a:t>
            </a:r>
          </a:p>
          <a:p>
            <a:pPr lvl="1" eaLnBrk="1" hangingPunct="1">
              <a:buClr>
                <a:schemeClr val="accent2"/>
              </a:buClr>
              <a:buSzPct val="70000"/>
              <a:buFont typeface="Wingdings" panose="05000000000000000000" pitchFamily="2" charset="2"/>
            </a:pPr>
            <a:r>
              <a:t>Economics: money.</a:t>
            </a:r>
          </a:p>
          <a:p>
            <a:pPr lvl="1" eaLnBrk="1" hangingPunct="1">
              <a:buClr>
                <a:schemeClr val="accent2"/>
              </a:buClr>
              <a:buSzPct val="70000"/>
              <a:buFont typeface="Wingdings" panose="05000000000000000000" pitchFamily="2" charset="2"/>
            </a:pPr>
            <a:r>
              <a:t>Biology: number of offspring.</a:t>
            </a:r>
          </a:p>
          <a:p>
            <a:pPr lvl="1" eaLnBrk="1" hangingPunct="1">
              <a:buClr>
                <a:schemeClr val="accent2"/>
              </a:buClr>
              <a:buSzPct val="70000"/>
              <a:buFont typeface="Wingdings" panose="05000000000000000000" pitchFamily="2" charset="2"/>
            </a:pPr>
            <a:r>
              <a:t>Your life?</a:t>
            </a:r>
          </a:p>
        </p:txBody>
      </p:sp>
      <p:sp>
        <p:nvSpPr>
          <p:cNvPr id="2" name="Date Placeholder 1"/>
          <p:cNvSpPr>
            <a:spLocks noGrp="1"/>
          </p:cNvSpPr>
          <p:nvPr>
            <p:ph type="dt" sz="half" idx="2"/>
          </p:nvPr>
        </p:nvSpPr>
        <p:spPr/>
        <p:txBody>
          <a:bodyPr/>
          <a:p>
            <a:pPr algn="r"/>
            <a:fld id="{BB962C8B-B14F-4D97-AF65-F5344CB8AC3E}" type="datetime1">
              <a:rPr lang="en-US" sz="1400"/>
            </a:fld>
            <a:endParaRPr lang="en-US" sz="140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33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l="5052" r="3987" b="10278"/>
          <a:stretch>
            <a:fillRect/>
          </a:stretch>
        </p:blipFill>
        <p:spPr>
          <a:xfrm>
            <a:off x="838200" y="1371600"/>
            <a:ext cx="7808595" cy="4922520"/>
          </a:xfrm>
          <a:prstGeom prst="rect">
            <a:avLst/>
          </a:prstGeom>
        </p:spPr>
      </p:pic>
      <p:sp>
        <p:nvSpPr>
          <p:cNvPr id="5" name="Date Placeholder 4"/>
          <p:cNvSpPr>
            <a:spLocks noGrp="1"/>
          </p:cNvSpPr>
          <p:nvPr>
            <p:ph type="dt" sz="half" idx="10"/>
          </p:nvPr>
        </p:nvSpPr>
        <p:spPr/>
        <p:txBody>
          <a:bodyPr/>
          <a:lstStyle/>
          <a:p>
            <a:fld id="{D974C9C7-E5F6-49B2-A4B8-20095F0F54F5}"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
        <p:nvSpPr>
          <p:cNvPr id="6" name="Title 5"/>
          <p:cNvSpPr>
            <a:spLocks noGrp="1"/>
          </p:cNvSpPr>
          <p:nvPr>
            <p:ph type="title"/>
          </p:nvPr>
        </p:nvSpPr>
        <p:spPr/>
        <p:txBody>
          <a:bodyPr>
            <a:normAutofit fontScale="90000"/>
          </a:bodyPr>
          <a:p>
            <a:r>
              <a:rPr lang="en-US" noProof="0">
                <a:solidFill>
                  <a:srgbClr val="0909FF"/>
                </a:solidFill>
                <a:effectLst/>
                <a:uLnTx/>
                <a:uFillTx/>
                <a:sym typeface="ＤＦ中太楷書体" panose="02010609010101010101" charset="-128"/>
              </a:rPr>
              <a:t>Learning Agent</a:t>
            </a:r>
            <a:br>
              <a:rPr lang="en-US" noProof="0">
                <a:solidFill>
                  <a:srgbClr val="0909FF"/>
                </a:solidFill>
                <a:effectLst/>
                <a:uLnTx/>
                <a:uFillTx/>
                <a:sym typeface="ＤＦ中太楷書体" panose="02010609010101010101" charset="-128"/>
              </a:rPr>
            </a:br>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314" y="2002536"/>
            <a:ext cx="6377940" cy="495935"/>
          </a:xfrm>
        </p:spPr>
        <p:txBody>
          <a:bodyPr/>
          <a:lstStyle/>
          <a:p>
            <a:endParaRPr lang="en-IN"/>
          </a:p>
        </p:txBody>
      </p:sp>
      <p:sp>
        <p:nvSpPr>
          <p:cNvPr id="4" name="Date Placeholder 3"/>
          <p:cNvSpPr>
            <a:spLocks noGrp="1"/>
          </p:cNvSpPr>
          <p:nvPr>
            <p:ph type="dt" sz="half" idx="10"/>
          </p:nvPr>
        </p:nvSpPr>
        <p:spPr/>
        <p:txBody>
          <a:bodyPr/>
          <a:lstStyle/>
          <a:p>
            <a:fld id="{E27F8CFD-1263-4665-9DED-5E4AB9F71EDC}" type="datetime1">
              <a:rPr lang="en-IN" sz="900" smtClean="0"/>
            </a:fld>
            <a:endParaRPr lang="en-IN" sz="900"/>
          </a:p>
        </p:txBody>
      </p:sp>
      <p:sp>
        <p:nvSpPr>
          <p:cNvPr id="5" name="Slide Number Placeholder 4"/>
          <p:cNvSpPr>
            <a:spLocks noGrp="1"/>
          </p:cNvSpPr>
          <p:nvPr>
            <p:ph type="sldNum" sz="quarter" idx="12"/>
          </p:nvPr>
        </p:nvSpPr>
        <p:spPr/>
        <p:txBody>
          <a:bodyPr/>
          <a:lstStyle/>
          <a:p>
            <a:fld id="{C9394064-88D6-463F-8639-4EE917442D5E}" type="slidenum">
              <a:rPr lang="en-IN" sz="900" smtClean="0"/>
            </a:fld>
            <a:endParaRPr lang="en-IN" sz="900"/>
          </a:p>
        </p:txBody>
      </p:sp>
      <p:pic>
        <p:nvPicPr>
          <p:cNvPr id="6" name="Picture 5"/>
          <p:cNvPicPr>
            <a:picLocks noChangeAspect="1"/>
          </p:cNvPicPr>
          <p:nvPr/>
        </p:nvPicPr>
        <p:blipFill>
          <a:blip r:embed="rId1"/>
          <a:srcRect b="16192"/>
          <a:stretch>
            <a:fillRect/>
          </a:stretch>
        </p:blipFill>
        <p:spPr>
          <a:xfrm>
            <a:off x="304800" y="657860"/>
            <a:ext cx="8620760" cy="54883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26314" y="2002536"/>
            <a:ext cx="6377940" cy="495935"/>
          </a:xfrm>
        </p:spPr>
        <p:txBody>
          <a:bodyPr/>
          <a:lstStyle/>
          <a:p>
            <a:endParaRPr lang="en-IN"/>
          </a:p>
        </p:txBody>
      </p:sp>
      <p:pic>
        <p:nvPicPr>
          <p:cNvPr id="4" name="Picture 3"/>
          <p:cNvPicPr>
            <a:picLocks noChangeAspect="1"/>
          </p:cNvPicPr>
          <p:nvPr/>
        </p:nvPicPr>
        <p:blipFill>
          <a:blip r:embed="rId1"/>
          <a:srcRect l="3634" r="5567" b="13414"/>
          <a:stretch>
            <a:fillRect/>
          </a:stretch>
        </p:blipFill>
        <p:spPr>
          <a:xfrm>
            <a:off x="492125" y="685800"/>
            <a:ext cx="8441690" cy="4750435"/>
          </a:xfrm>
          <a:prstGeom prst="rect">
            <a:avLst/>
          </a:prstGeom>
        </p:spPr>
      </p:pic>
      <p:sp>
        <p:nvSpPr>
          <p:cNvPr id="5" name="Date Placeholder 4"/>
          <p:cNvSpPr>
            <a:spLocks noGrp="1"/>
          </p:cNvSpPr>
          <p:nvPr>
            <p:ph type="dt" sz="half" idx="10"/>
          </p:nvPr>
        </p:nvSpPr>
        <p:spPr/>
        <p:txBody>
          <a:bodyPr/>
          <a:lstStyle/>
          <a:p>
            <a:fld id="{FB3E9C2B-6126-4BAB-B7AB-08369860B0A7}" type="datetime1">
              <a:rPr lang="en-IN" sz="900" smtClean="0"/>
            </a:fld>
            <a:endParaRPr lang="en-IN" sz="900"/>
          </a:p>
        </p:txBody>
      </p:sp>
      <p:sp>
        <p:nvSpPr>
          <p:cNvPr id="7" name="Slide Number Placeholder 6"/>
          <p:cNvSpPr>
            <a:spLocks noGrp="1"/>
          </p:cNvSpPr>
          <p:nvPr>
            <p:ph type="sldNum" sz="quarter" idx="12"/>
          </p:nvPr>
        </p:nvSpPr>
        <p:spPr/>
        <p:txBody>
          <a:bodyPr/>
          <a:lstStyle/>
          <a:p>
            <a:fld id="{C9394064-88D6-463F-8639-4EE917442D5E}" type="slidenum">
              <a:rPr lang="en-IN" sz="900" smtClean="0"/>
            </a:fld>
            <a:endParaRPr lang="en-IN" sz="9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314" y="2002536"/>
            <a:ext cx="6377940" cy="495935"/>
          </a:xfrm>
        </p:spPr>
        <p:txBody>
          <a:bodyPr/>
          <a:lstStyle/>
          <a:p>
            <a:endParaRPr lang="en-IN"/>
          </a:p>
        </p:txBody>
      </p:sp>
      <p:sp>
        <p:nvSpPr>
          <p:cNvPr id="4" name="Date Placeholder 3"/>
          <p:cNvSpPr>
            <a:spLocks noGrp="1"/>
          </p:cNvSpPr>
          <p:nvPr>
            <p:ph type="dt" sz="half" idx="10"/>
          </p:nvPr>
        </p:nvSpPr>
        <p:spPr/>
        <p:txBody>
          <a:bodyPr/>
          <a:lstStyle/>
          <a:p>
            <a:fld id="{E27F8CFD-1263-4665-9DED-5E4AB9F71EDC}" type="datetime1">
              <a:rPr lang="en-IN" sz="900" smtClean="0"/>
            </a:fld>
            <a:endParaRPr lang="en-IN" sz="900"/>
          </a:p>
        </p:txBody>
      </p:sp>
      <p:sp>
        <p:nvSpPr>
          <p:cNvPr id="5" name="Slide Number Placeholder 4"/>
          <p:cNvSpPr>
            <a:spLocks noGrp="1"/>
          </p:cNvSpPr>
          <p:nvPr>
            <p:ph type="sldNum" sz="quarter" idx="12"/>
          </p:nvPr>
        </p:nvSpPr>
        <p:spPr/>
        <p:txBody>
          <a:bodyPr/>
          <a:lstStyle/>
          <a:p>
            <a:fld id="{C9394064-88D6-463F-8639-4EE917442D5E}" type="slidenum">
              <a:rPr lang="en-IN" sz="900" smtClean="0"/>
            </a:fld>
            <a:endParaRPr lang="en-IN" sz="900"/>
          </a:p>
        </p:txBody>
      </p:sp>
      <p:pic>
        <p:nvPicPr>
          <p:cNvPr id="6" name="Picture 5"/>
          <p:cNvPicPr>
            <a:picLocks noChangeAspect="1"/>
          </p:cNvPicPr>
          <p:nvPr/>
        </p:nvPicPr>
        <p:blipFill>
          <a:blip r:embed="rId1"/>
          <a:srcRect b="19433"/>
          <a:stretch>
            <a:fillRect/>
          </a:stretch>
        </p:blipFill>
        <p:spPr>
          <a:xfrm>
            <a:off x="533400" y="586740"/>
            <a:ext cx="7874635" cy="57638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ＤＦ中太楷書体"/>
        <a:font script="Hebr" typeface="ＤＦ中太楷書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ＤＦ中太楷書体"/>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ＤＦ中太楷書体"/>
        <a:font script="Hebr" typeface="ＤＦ中太楷書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ＤＦ中太楷書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0.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5.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6.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7.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8.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19.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0.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5.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6.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7.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8.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9.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0.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5.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6.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7.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8.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9.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0.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6.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7.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8.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9.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otalTime>0</TotalTime>
  <Words>20818</Words>
  <Application>WPS Presentation</Application>
  <PresentationFormat>On-screen Show (4:3)</PresentationFormat>
  <Paragraphs>925</Paragraphs>
  <Slides>104</Slides>
  <Notes>2</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104</vt:i4>
      </vt:variant>
    </vt:vector>
  </HeadingPairs>
  <TitlesOfParts>
    <vt:vector size="127" baseType="lpstr">
      <vt:lpstr>Arial</vt:lpstr>
      <vt:lpstr>SimSun</vt:lpstr>
      <vt:lpstr>Wingdings</vt:lpstr>
      <vt:lpstr>ＤＦ中太楷書体</vt:lpstr>
      <vt:lpstr>Calibri</vt:lpstr>
      <vt:lpstr>Courier New</vt:lpstr>
      <vt:lpstr>Wingdings 2</vt:lpstr>
      <vt:lpstr>Wingdings</vt:lpstr>
      <vt:lpstr>Times</vt:lpstr>
      <vt:lpstr>Times New Roman</vt:lpstr>
      <vt:lpstr>CG Times</vt:lpstr>
      <vt:lpstr>Arial Narrow</vt:lpstr>
      <vt:lpstr>Times</vt:lpstr>
      <vt:lpstr>Arial Black</vt:lpstr>
      <vt:lpstr>Microsoft YaHei</vt:lpstr>
      <vt:lpstr>Arial Unicode MS</vt:lpstr>
      <vt:lpstr>Tahoma</vt:lpstr>
      <vt:lpstr>Monotype Corsiva</vt:lpstr>
      <vt:lpstr>Symbol</vt:lpstr>
      <vt:lpstr>Verdana</vt:lpstr>
      <vt:lpstr>Arial</vt:lpstr>
      <vt:lpstr>MS PGothic</vt:lpstr>
      <vt:lpstr>Concourse</vt:lpstr>
      <vt:lpstr>Artificial Intelligence</vt:lpstr>
      <vt:lpstr>Outline</vt:lpstr>
      <vt:lpstr>What is Artificial Intelligence?</vt:lpstr>
      <vt:lpstr>Overview of Artificial Intelligence </vt:lpstr>
      <vt:lpstr>What is AI?</vt:lpstr>
      <vt:lpstr>Artificial Intelligence</vt:lpstr>
      <vt:lpstr>Human Intelligence </vt:lpstr>
      <vt:lpstr>AI Criteria</vt:lpstr>
      <vt:lpstr>What is Artificial Intelligence ?  Definition -1</vt:lpstr>
      <vt:lpstr>What is Artificial Intelligence?</vt:lpstr>
      <vt:lpstr>Strong AI   Vs  Weak AI</vt:lpstr>
      <vt:lpstr>Strong AI</vt:lpstr>
      <vt:lpstr>Weak AI</vt:lpstr>
      <vt:lpstr>Weak AI</vt:lpstr>
      <vt:lpstr>PowerPoint 演示文稿</vt:lpstr>
      <vt:lpstr>Systems Acting like Humans-  Turing Test</vt:lpstr>
      <vt:lpstr>Systems that act  like humans   (Acting humanly)</vt:lpstr>
      <vt:lpstr>Systems that act  like humans   (Acting humanly) (Turing Machine Test ) </vt:lpstr>
      <vt:lpstr>Systems that act  like humans   (Acting humanly) (Turing Machine Test )</vt:lpstr>
      <vt:lpstr>Systems that act  like humans   (Acting humanly) (Turing Machine Test ) </vt:lpstr>
      <vt:lpstr>Turing Test</vt:lpstr>
      <vt:lpstr>Thinking Humanly: Cognition</vt:lpstr>
      <vt:lpstr>What is Cognitive Science About? </vt:lpstr>
      <vt:lpstr>Thinking Humanly: Cognition </vt:lpstr>
      <vt:lpstr>Thinking Rationally: “Laws of Thought"</vt:lpstr>
      <vt:lpstr>Thinking Rationally </vt:lpstr>
      <vt:lpstr>Thinking Rationally</vt:lpstr>
      <vt:lpstr>Acting rationally: rational agent </vt:lpstr>
      <vt:lpstr>Acting rationally: rational agent</vt:lpstr>
      <vt:lpstr>PowerPoint 演示文稿</vt:lpstr>
      <vt:lpstr>Key research areas in AI </vt:lpstr>
      <vt:lpstr>History of AI</vt:lpstr>
      <vt:lpstr>AI   Research Areas</vt:lpstr>
      <vt:lpstr>AI Sub Types</vt:lpstr>
      <vt:lpstr>Applications of AI </vt:lpstr>
      <vt:lpstr>Intellgient Agent</vt:lpstr>
      <vt:lpstr>Agents</vt:lpstr>
      <vt:lpstr>PowerPoint 演示文稿</vt:lpstr>
      <vt:lpstr>Diagram of an agent</vt:lpstr>
      <vt:lpstr>PowerPoint 演示文稿</vt:lpstr>
      <vt:lpstr>Intelligent Agents</vt:lpstr>
      <vt:lpstr>Agent function &amp; program</vt:lpstr>
      <vt:lpstr>Agents and Environments</vt:lpstr>
      <vt:lpstr>Agent Function</vt:lpstr>
      <vt:lpstr>Structure of Agents</vt:lpstr>
      <vt:lpstr>Agent</vt:lpstr>
      <vt:lpstr>Vacuum-cleaner world</vt:lpstr>
      <vt:lpstr>Agents and Environments</vt:lpstr>
      <vt:lpstr>Agents and Environments</vt:lpstr>
      <vt:lpstr>Vacuum-cleaner World</vt:lpstr>
      <vt:lpstr>Program implements the agent function tabulated in Fig. 2.3</vt:lpstr>
      <vt:lpstr>Rationality – Performance Measure</vt:lpstr>
      <vt:lpstr>RA</vt:lpstr>
      <vt:lpstr>Rational Agent</vt:lpstr>
      <vt:lpstr>Rational Agent - Role</vt:lpstr>
      <vt:lpstr>PEAS</vt:lpstr>
      <vt:lpstr>Examples</vt:lpstr>
      <vt:lpstr>PEAS</vt:lpstr>
      <vt:lpstr>PEAS</vt:lpstr>
      <vt:lpstr>PEAS</vt:lpstr>
      <vt:lpstr>Agent Environments</vt:lpstr>
      <vt:lpstr>Environment Types</vt:lpstr>
      <vt:lpstr>PowerPoint 演示文稿</vt:lpstr>
      <vt:lpstr>Environment Types</vt:lpstr>
      <vt:lpstr>PowerPoint 演示文稿</vt:lpstr>
      <vt:lpstr>Environment Types</vt:lpstr>
      <vt:lpstr>PowerPoint 演示文稿</vt:lpstr>
      <vt:lpstr>Environment Types</vt:lpstr>
      <vt:lpstr>PowerPoint 演示文稿</vt:lpstr>
      <vt:lpstr>Environment Types</vt:lpstr>
      <vt:lpstr>PowerPoint 演示文稿</vt:lpstr>
      <vt:lpstr>Environment Types</vt:lpstr>
      <vt:lpstr>PowerPoint 演示文稿</vt:lpstr>
      <vt:lpstr>PowerPoint 演示文稿</vt:lpstr>
      <vt:lpstr>PowerPoint 演示文稿</vt:lpstr>
      <vt:lpstr>PowerPoint 演示文稿</vt:lpstr>
      <vt:lpstr>Agent Functions and Programs</vt:lpstr>
      <vt:lpstr>Table-lookup Agent</vt:lpstr>
      <vt:lpstr>Agent types</vt:lpstr>
      <vt:lpstr>Simple Reflex Agents</vt:lpstr>
      <vt:lpstr>PowerPoint 演示文稿</vt:lpstr>
      <vt:lpstr>Simple Reflex agents</vt:lpstr>
      <vt:lpstr>PowerPoint 演示文稿</vt:lpstr>
      <vt:lpstr>Simple Reflex agents</vt:lpstr>
      <vt:lpstr>PowerPoint 演示文稿</vt:lpstr>
      <vt:lpstr>PowerPoint 演示文稿</vt:lpstr>
      <vt:lpstr>Model-based Reflex Agents</vt:lpstr>
      <vt:lpstr>Goal-based agents </vt:lpstr>
      <vt:lpstr>PowerPoint 演示文稿</vt:lpstr>
      <vt:lpstr>Goal-based Agents</vt:lpstr>
      <vt:lpstr>PowerPoint 演示文稿</vt:lpstr>
      <vt:lpstr>PowerPoint 演示文稿</vt:lpstr>
      <vt:lpstr>PowerPoint 演示文稿</vt:lpstr>
      <vt:lpstr>Utility-based agents </vt:lpstr>
      <vt:lpstr>Utility-based agents</vt:lpstr>
      <vt:lpstr>Utility-based agents </vt:lpstr>
      <vt:lpstr>PowerPoint 演示文稿</vt:lpstr>
      <vt:lpstr>PowerPoint 演示文稿</vt:lpstr>
      <vt:lpstr>PowerPoint 演示文稿</vt:lpstr>
      <vt:lpstr>Learning agents(Taxi driver)</vt:lpstr>
      <vt:lpstr>Summary: agent types</vt:lpstr>
      <vt:lpstr>Summary</vt:lpstr>
      <vt:lpstr>Summary</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Tariq Mahmood</dc:creator>
  <cp:lastModifiedBy>Karuna</cp:lastModifiedBy>
  <cp:revision>407</cp:revision>
  <dcterms:created xsi:type="dcterms:W3CDTF">2009-02-25T08:44:00Z</dcterms:created>
  <dcterms:modified xsi:type="dcterms:W3CDTF">2024-02-29T14:50:42Z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7BF020E84F47401EB15D1DEC829ED611</vt:lpwstr>
  </property>
  <property fmtid="{D5CDD505-2E9C-101B-9397-08002B2CF9AE}" pid="3" name="KSOProductBuildVer">
    <vt:lpwstr>1033-11.2.0.11225</vt:lpwstr>
  </property>
</Properties>
</file>